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doc" ContentType="application/msword"/>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xml" ContentType="application/vnd.openxmlformats-officedocument.presentationml.tags+xml"/>
  <Override PartName="/ppt/notesSlides/notesSlide23.xml" ContentType="application/vnd.openxmlformats-officedocument.presentationml.notesSlide+xml"/>
  <Override PartName="/ppt/tags/tag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3.xml" ContentType="application/vnd.openxmlformats-officedocument.presentationml.tags+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5"/>
  </p:sldMasterIdLst>
  <p:notesMasterIdLst>
    <p:notesMasterId r:id="rId61"/>
  </p:notesMasterIdLst>
  <p:sldIdLst>
    <p:sldId id="393" r:id="rId6"/>
    <p:sldId id="360" r:id="rId7"/>
    <p:sldId id="362" r:id="rId8"/>
    <p:sldId id="292" r:id="rId9"/>
    <p:sldId id="358" r:id="rId10"/>
    <p:sldId id="294" r:id="rId11"/>
    <p:sldId id="295" r:id="rId12"/>
    <p:sldId id="296" r:id="rId13"/>
    <p:sldId id="299" r:id="rId14"/>
    <p:sldId id="300" r:id="rId15"/>
    <p:sldId id="301" r:id="rId16"/>
    <p:sldId id="302" r:id="rId17"/>
    <p:sldId id="303" r:id="rId18"/>
    <p:sldId id="369" r:id="rId19"/>
    <p:sldId id="305" r:id="rId20"/>
    <p:sldId id="306" r:id="rId21"/>
    <p:sldId id="307" r:id="rId22"/>
    <p:sldId id="309" r:id="rId23"/>
    <p:sldId id="310" r:id="rId24"/>
    <p:sldId id="311" r:id="rId25"/>
    <p:sldId id="313" r:id="rId26"/>
    <p:sldId id="314" r:id="rId27"/>
    <p:sldId id="315" r:id="rId28"/>
    <p:sldId id="371" r:id="rId29"/>
    <p:sldId id="374" r:id="rId30"/>
    <p:sldId id="321" r:id="rId31"/>
    <p:sldId id="322" r:id="rId32"/>
    <p:sldId id="323" r:id="rId33"/>
    <p:sldId id="324" r:id="rId34"/>
    <p:sldId id="325" r:id="rId35"/>
    <p:sldId id="326" r:id="rId36"/>
    <p:sldId id="327" r:id="rId37"/>
    <p:sldId id="329" r:id="rId38"/>
    <p:sldId id="330" r:id="rId39"/>
    <p:sldId id="331" r:id="rId40"/>
    <p:sldId id="336" r:id="rId41"/>
    <p:sldId id="339" r:id="rId42"/>
    <p:sldId id="378" r:id="rId43"/>
    <p:sldId id="341" r:id="rId44"/>
    <p:sldId id="387" r:id="rId45"/>
    <p:sldId id="342" r:id="rId46"/>
    <p:sldId id="343" r:id="rId47"/>
    <p:sldId id="346" r:id="rId48"/>
    <p:sldId id="347" r:id="rId49"/>
    <p:sldId id="348" r:id="rId50"/>
    <p:sldId id="349" r:id="rId51"/>
    <p:sldId id="350" r:id="rId52"/>
    <p:sldId id="351" r:id="rId53"/>
    <p:sldId id="352" r:id="rId54"/>
    <p:sldId id="353" r:id="rId55"/>
    <p:sldId id="354" r:id="rId56"/>
    <p:sldId id="356" r:id="rId57"/>
    <p:sldId id="391" r:id="rId58"/>
    <p:sldId id="392" r:id="rId59"/>
    <p:sldId id="355" r:id="rId60"/>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45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519" autoAdjust="0"/>
    <p:restoredTop sz="94684" autoAdjust="0"/>
  </p:normalViewPr>
  <p:slideViewPr>
    <p:cSldViewPr>
      <p:cViewPr>
        <p:scale>
          <a:sx n="75" d="100"/>
          <a:sy n="75" d="100"/>
        </p:scale>
        <p:origin x="-90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10" d="100"/>
        <a:sy n="11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F7BBD46A-879D-4E43-9282-F298D4F29932}" type="datetimeFigureOut">
              <a:rPr lang="en-US" smtClean="0"/>
              <a:pPr/>
              <a:t>7/13/2017</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E2D5C0B9-CA10-4E36-8D04-076AEC5BF8BB}" type="slidenum">
              <a:rPr lang="en-US" smtClean="0"/>
              <a:pPr/>
              <a:t>‹#›</a:t>
            </a:fld>
            <a:endParaRPr lang="en-US"/>
          </a:p>
        </p:txBody>
      </p:sp>
    </p:spTree>
    <p:extLst>
      <p:ext uri="{BB962C8B-B14F-4D97-AF65-F5344CB8AC3E}">
        <p14:creationId xmlns:p14="http://schemas.microsoft.com/office/powerpoint/2010/main" val="415303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2D5C0B9-CA10-4E36-8D04-076AEC5BF8BB}" type="slidenum">
              <a:rPr lang="en-US" smtClean="0"/>
              <a:pPr/>
              <a:t>2</a:t>
            </a:fld>
            <a:endParaRPr lang="en-US"/>
          </a:p>
        </p:txBody>
      </p:sp>
    </p:spTree>
    <p:extLst>
      <p:ext uri="{BB962C8B-B14F-4D97-AF65-F5344CB8AC3E}">
        <p14:creationId xmlns:p14="http://schemas.microsoft.com/office/powerpoint/2010/main" val="2663595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Define patient specimens:</a:t>
            </a:r>
          </a:p>
          <a:p>
            <a:endParaRPr lang="en-US" i="1" baseline="0" dirty="0" smtClean="0"/>
          </a:p>
          <a:p>
            <a:endParaRPr lang="en-US" i="1" baseline="0" dirty="0" smtClean="0"/>
          </a:p>
          <a:p>
            <a:endParaRPr lang="en-US" i="1" baseline="0" dirty="0" smtClean="0"/>
          </a:p>
          <a:p>
            <a:r>
              <a:rPr lang="en-US" i="0" baseline="0" dirty="0" smtClean="0"/>
              <a:t>List some examples of patient specimens: </a:t>
            </a:r>
            <a:endParaRPr lang="en-US" i="0" dirty="0"/>
          </a:p>
        </p:txBody>
      </p:sp>
      <p:sp>
        <p:nvSpPr>
          <p:cNvPr id="4" name="Slide Number Placeholder 3"/>
          <p:cNvSpPr>
            <a:spLocks noGrp="1"/>
          </p:cNvSpPr>
          <p:nvPr>
            <p:ph type="sldNum" sz="quarter" idx="10"/>
          </p:nvPr>
        </p:nvSpPr>
        <p:spPr/>
        <p:txBody>
          <a:bodyPr/>
          <a:lstStyle/>
          <a:p>
            <a:pPr>
              <a:defRPr/>
            </a:pPr>
            <a:fld id="{C89979C4-88ED-439F-B132-6054D4EC51CF}" type="slidenum">
              <a:rPr lang="en-US" smtClean="0"/>
              <a:pPr>
                <a:defRPr/>
              </a:pPr>
              <a:t>11</a:t>
            </a:fld>
            <a:endParaRPr lang="en-US"/>
          </a:p>
        </p:txBody>
      </p:sp>
    </p:spTree>
    <p:extLst>
      <p:ext uri="{BB962C8B-B14F-4D97-AF65-F5344CB8AC3E}">
        <p14:creationId xmlns:p14="http://schemas.microsoft.com/office/powerpoint/2010/main" val="3088533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Category A:</a:t>
            </a:r>
          </a:p>
          <a:p>
            <a:r>
              <a:rPr lang="en-US" dirty="0" smtClean="0"/>
              <a:t>An infectious</a:t>
            </a:r>
            <a:r>
              <a:rPr lang="en-US" baseline="0" dirty="0" smtClean="0"/>
              <a:t> substance which is transported in a form that, when exposure to it occurs, is capable of causing permanent disability, life-threatening or fatal disease in otherwise healthy humans or animals.</a:t>
            </a:r>
          </a:p>
          <a:p>
            <a:endParaRPr lang="en-US" baseline="0" dirty="0" smtClean="0"/>
          </a:p>
          <a:p>
            <a:r>
              <a:rPr lang="en-US" baseline="0" dirty="0" smtClean="0"/>
              <a:t>List some examples of Category A substances: </a:t>
            </a:r>
            <a:endParaRPr lang="en-US" dirty="0"/>
          </a:p>
        </p:txBody>
      </p:sp>
      <p:sp>
        <p:nvSpPr>
          <p:cNvPr id="4" name="Slide Number Placeholder 3"/>
          <p:cNvSpPr>
            <a:spLocks noGrp="1"/>
          </p:cNvSpPr>
          <p:nvPr>
            <p:ph type="sldNum" sz="quarter" idx="10"/>
          </p:nvPr>
        </p:nvSpPr>
        <p:spPr/>
        <p:txBody>
          <a:bodyPr/>
          <a:lstStyle/>
          <a:p>
            <a:pPr>
              <a:defRPr/>
            </a:pPr>
            <a:fld id="{C89979C4-88ED-439F-B132-6054D4EC51CF}" type="slidenum">
              <a:rPr lang="en-US" smtClean="0"/>
              <a:pPr>
                <a:defRPr/>
              </a:pPr>
              <a:t>12</a:t>
            </a:fld>
            <a:endParaRPr lang="en-US"/>
          </a:p>
        </p:txBody>
      </p:sp>
    </p:spTree>
    <p:extLst>
      <p:ext uri="{BB962C8B-B14F-4D97-AF65-F5344CB8AC3E}">
        <p14:creationId xmlns:p14="http://schemas.microsoft.com/office/powerpoint/2010/main" val="3764004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Category B:</a:t>
            </a:r>
          </a:p>
          <a:p>
            <a:r>
              <a:rPr lang="en-US" dirty="0" smtClean="0"/>
              <a:t>Consists of all the non-deadly</a:t>
            </a:r>
            <a:r>
              <a:rPr lang="en-US" baseline="0" dirty="0" smtClean="0"/>
              <a:t> pathogenic agents; the low to medium risk infectious substances.</a:t>
            </a:r>
          </a:p>
          <a:p>
            <a:endParaRPr lang="en-US" baseline="0" dirty="0" smtClean="0"/>
          </a:p>
          <a:p>
            <a:endParaRPr lang="en-US" baseline="0" dirty="0" smtClean="0"/>
          </a:p>
          <a:p>
            <a:endParaRPr lang="en-US" baseline="0" dirty="0" smtClean="0"/>
          </a:p>
          <a:p>
            <a:r>
              <a:rPr lang="en-US" baseline="0" dirty="0" smtClean="0"/>
              <a:t>List some examples of substances that would be considered Category B:</a:t>
            </a:r>
            <a:endParaRPr lang="en-US" dirty="0"/>
          </a:p>
        </p:txBody>
      </p:sp>
      <p:sp>
        <p:nvSpPr>
          <p:cNvPr id="4" name="Slide Number Placeholder 3"/>
          <p:cNvSpPr>
            <a:spLocks noGrp="1"/>
          </p:cNvSpPr>
          <p:nvPr>
            <p:ph type="sldNum" sz="quarter" idx="10"/>
          </p:nvPr>
        </p:nvSpPr>
        <p:spPr/>
        <p:txBody>
          <a:bodyPr/>
          <a:lstStyle/>
          <a:p>
            <a:pPr>
              <a:defRPr/>
            </a:pPr>
            <a:fld id="{C89979C4-88ED-439F-B132-6054D4EC51CF}" type="slidenum">
              <a:rPr lang="en-US" smtClean="0"/>
              <a:pPr>
                <a:defRPr/>
              </a:pPr>
              <a:t>13</a:t>
            </a:fld>
            <a:endParaRPr lang="en-US"/>
          </a:p>
        </p:txBody>
      </p:sp>
    </p:spTree>
    <p:extLst>
      <p:ext uri="{BB962C8B-B14F-4D97-AF65-F5344CB8AC3E}">
        <p14:creationId xmlns:p14="http://schemas.microsoft.com/office/powerpoint/2010/main" val="1745419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CBF05503-B84D-4E51-BB7F-F6E7D1486039}" type="slidenum">
              <a:rPr lang="en-US" smtClean="0">
                <a:latin typeface="Arial" pitchFamily="34" charset="0"/>
              </a:rPr>
              <a:pPr/>
              <a:t>14</a:t>
            </a:fld>
            <a:endParaRPr lang="en-US" smtClean="0">
              <a:latin typeface="Arial" pitchFamily="34"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pPr eaLnBrk="1" hangingPunct="1"/>
            <a:r>
              <a:rPr lang="en-US" b="0" baseline="0" dirty="0" smtClean="0"/>
              <a:t>What if you know or expect a pathogen to be present in the sample but you have little idea which pathogen?”</a:t>
            </a:r>
            <a:endParaRPr lang="en-US" dirty="0" smtClean="0">
              <a:latin typeface="Arial" pitchFamily="34" charset="0"/>
            </a:endParaRPr>
          </a:p>
        </p:txBody>
      </p:sp>
    </p:spTree>
    <p:extLst>
      <p:ext uri="{BB962C8B-B14F-4D97-AF65-F5344CB8AC3E}">
        <p14:creationId xmlns:p14="http://schemas.microsoft.com/office/powerpoint/2010/main" val="3978824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Requirements for “Exempt human specimen” or “Exempt animal specimen”:</a:t>
            </a:r>
          </a:p>
          <a:p>
            <a:pPr marL="232943" indent="-232943">
              <a:buFont typeface="+mj-lt"/>
              <a:buAutoNum type="arabicPeriod"/>
            </a:pPr>
            <a:r>
              <a:rPr lang="en-US" baseline="0" dirty="0" smtClean="0"/>
              <a:t>S</a:t>
            </a:r>
          </a:p>
          <a:p>
            <a:pPr marL="232943" indent="-232943">
              <a:buFont typeface="+mj-lt"/>
              <a:buAutoNum type="arabicPeriod"/>
            </a:pPr>
            <a:r>
              <a:rPr lang="en-US" baseline="0" dirty="0" smtClean="0"/>
              <a:t>D</a:t>
            </a:r>
          </a:p>
          <a:p>
            <a:pPr marL="232943" indent="-232943">
              <a:buFont typeface="+mj-lt"/>
              <a:buAutoNum type="arabicPeriod"/>
            </a:pPr>
            <a:r>
              <a:rPr lang="en-US" baseline="0" dirty="0" smtClean="0"/>
              <a:t>F</a:t>
            </a:r>
          </a:p>
          <a:p>
            <a:endParaRPr lang="en-US" dirty="0"/>
          </a:p>
        </p:txBody>
      </p:sp>
      <p:sp>
        <p:nvSpPr>
          <p:cNvPr id="4" name="Slide Number Placeholder 3"/>
          <p:cNvSpPr>
            <a:spLocks noGrp="1"/>
          </p:cNvSpPr>
          <p:nvPr>
            <p:ph type="sldNum" sz="quarter" idx="10"/>
          </p:nvPr>
        </p:nvSpPr>
        <p:spPr/>
        <p:txBody>
          <a:bodyPr/>
          <a:lstStyle/>
          <a:p>
            <a:pPr>
              <a:defRPr/>
            </a:pPr>
            <a:fld id="{C89979C4-88ED-439F-B132-6054D4EC51CF}" type="slidenum">
              <a:rPr lang="en-US" smtClean="0"/>
              <a:pPr>
                <a:defRPr/>
              </a:pPr>
              <a:t>15</a:t>
            </a:fld>
            <a:endParaRPr lang="en-US"/>
          </a:p>
        </p:txBody>
      </p:sp>
    </p:spTree>
    <p:extLst>
      <p:ext uri="{BB962C8B-B14F-4D97-AF65-F5344CB8AC3E}">
        <p14:creationId xmlns:p14="http://schemas.microsoft.com/office/powerpoint/2010/main" val="4186052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Record significant observations</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C89979C4-88ED-439F-B132-6054D4EC51CF}" type="slidenum">
              <a:rPr lang="en-US" smtClean="0"/>
              <a:pPr>
                <a:defRPr/>
              </a:pPr>
              <a:t>16</a:t>
            </a:fld>
            <a:endParaRPr lang="en-US"/>
          </a:p>
        </p:txBody>
      </p:sp>
    </p:spTree>
    <p:extLst>
      <p:ext uri="{BB962C8B-B14F-4D97-AF65-F5344CB8AC3E}">
        <p14:creationId xmlns:p14="http://schemas.microsoft.com/office/powerpoint/2010/main" val="2336325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Record significant observations</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C89979C4-88ED-439F-B132-6054D4EC51CF}" type="slidenum">
              <a:rPr lang="en-US" smtClean="0"/>
              <a:pPr>
                <a:defRPr/>
              </a:pPr>
              <a:t>17</a:t>
            </a:fld>
            <a:endParaRPr lang="en-US"/>
          </a:p>
        </p:txBody>
      </p:sp>
    </p:spTree>
    <p:extLst>
      <p:ext uri="{BB962C8B-B14F-4D97-AF65-F5344CB8AC3E}">
        <p14:creationId xmlns:p14="http://schemas.microsoft.com/office/powerpoint/2010/main" val="15334368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How do you classify these cultures?</a:t>
            </a:r>
          </a:p>
          <a:p>
            <a:endParaRPr lang="en-US" baseline="0" dirty="0" smtClean="0"/>
          </a:p>
          <a:p>
            <a:endParaRPr lang="en-US" baseline="0" dirty="0" smtClean="0"/>
          </a:p>
          <a:p>
            <a:endParaRPr lang="en-US" baseline="0" dirty="0" smtClean="0"/>
          </a:p>
          <a:p>
            <a:endParaRPr lang="en-US" baseline="0" dirty="0" smtClean="0"/>
          </a:p>
          <a:p>
            <a:r>
              <a:rPr lang="en-US" baseline="0" dirty="0" smtClean="0"/>
              <a:t>Is the risk different between the clinical specimen and the culture?</a:t>
            </a:r>
            <a:endParaRPr lang="en-US" dirty="0"/>
          </a:p>
        </p:txBody>
      </p:sp>
      <p:sp>
        <p:nvSpPr>
          <p:cNvPr id="4" name="Slide Number Placeholder 3"/>
          <p:cNvSpPr>
            <a:spLocks noGrp="1"/>
          </p:cNvSpPr>
          <p:nvPr>
            <p:ph type="sldNum" sz="quarter" idx="10"/>
          </p:nvPr>
        </p:nvSpPr>
        <p:spPr/>
        <p:txBody>
          <a:bodyPr/>
          <a:lstStyle/>
          <a:p>
            <a:pPr>
              <a:defRPr/>
            </a:pPr>
            <a:fld id="{C89979C4-88ED-439F-B132-6054D4EC51CF}" type="slidenum">
              <a:rPr lang="en-US" smtClean="0"/>
              <a:pPr>
                <a:defRPr/>
              </a:pPr>
              <a:t>18</a:t>
            </a:fld>
            <a:endParaRPr lang="en-US"/>
          </a:p>
        </p:txBody>
      </p:sp>
    </p:spTree>
    <p:extLst>
      <p:ext uri="{BB962C8B-B14F-4D97-AF65-F5344CB8AC3E}">
        <p14:creationId xmlns:p14="http://schemas.microsoft.com/office/powerpoint/2010/main" val="34313702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31774" eaLnBrk="0" fontAlgn="base" hangingPunct="0">
              <a:spcBef>
                <a:spcPct val="30000"/>
              </a:spcBef>
              <a:spcAft>
                <a:spcPct val="0"/>
              </a:spcAft>
              <a:defRPr/>
            </a:pPr>
            <a:r>
              <a:rPr lang="en-US" i="0" dirty="0" smtClean="0"/>
              <a:t>Is</a:t>
            </a:r>
            <a:r>
              <a:rPr lang="en-US" i="0" baseline="0" dirty="0" smtClean="0"/>
              <a:t> the collected blood sample an infectious substance?</a:t>
            </a:r>
          </a:p>
          <a:p>
            <a:pPr defTabSz="931774" eaLnBrk="0" fontAlgn="base" hangingPunct="0">
              <a:spcBef>
                <a:spcPct val="30000"/>
              </a:spcBef>
              <a:spcAft>
                <a:spcPct val="0"/>
              </a:spcAft>
              <a:defRPr/>
            </a:pPr>
            <a:endParaRPr lang="en-US" i="0" baseline="0" dirty="0" smtClean="0"/>
          </a:p>
          <a:p>
            <a:pPr defTabSz="931774" eaLnBrk="0" fontAlgn="base" hangingPunct="0">
              <a:spcBef>
                <a:spcPct val="30000"/>
              </a:spcBef>
              <a:spcAft>
                <a:spcPct val="0"/>
              </a:spcAft>
              <a:defRPr/>
            </a:pPr>
            <a:r>
              <a:rPr lang="en-US" i="0" baseline="0" dirty="0" smtClean="0"/>
              <a:t>Is HIV on the Indicative list? Is this a culture or patient specimen?</a:t>
            </a:r>
          </a:p>
          <a:p>
            <a:pPr defTabSz="931774" eaLnBrk="0" fontAlgn="base" hangingPunct="0">
              <a:spcBef>
                <a:spcPct val="30000"/>
              </a:spcBef>
              <a:spcAft>
                <a:spcPct val="0"/>
              </a:spcAft>
              <a:defRPr/>
            </a:pPr>
            <a:endParaRPr lang="en-US" i="0" baseline="0" dirty="0" smtClean="0"/>
          </a:p>
          <a:p>
            <a:pPr defTabSz="931774" eaLnBrk="0" fontAlgn="base" hangingPunct="0">
              <a:spcBef>
                <a:spcPct val="30000"/>
              </a:spcBef>
              <a:spcAft>
                <a:spcPct val="0"/>
              </a:spcAft>
              <a:defRPr/>
            </a:pPr>
            <a:r>
              <a:rPr lang="en-US" i="0" baseline="0" dirty="0" smtClean="0"/>
              <a:t>How would you classify this test tube of blood?</a:t>
            </a:r>
            <a:endParaRPr lang="en-US" i="0" dirty="0"/>
          </a:p>
        </p:txBody>
      </p:sp>
      <p:sp>
        <p:nvSpPr>
          <p:cNvPr id="4" name="Slide Number Placeholder 3"/>
          <p:cNvSpPr>
            <a:spLocks noGrp="1"/>
          </p:cNvSpPr>
          <p:nvPr>
            <p:ph type="sldNum" sz="quarter" idx="10"/>
          </p:nvPr>
        </p:nvSpPr>
        <p:spPr/>
        <p:txBody>
          <a:bodyPr/>
          <a:lstStyle/>
          <a:p>
            <a:pPr>
              <a:defRPr/>
            </a:pPr>
            <a:fld id="{C89979C4-88ED-439F-B132-6054D4EC51CF}" type="slidenum">
              <a:rPr lang="en-US" smtClean="0"/>
              <a:pPr>
                <a:defRPr/>
              </a:pPr>
              <a:t>19</a:t>
            </a:fld>
            <a:endParaRPr lang="en-US" dirty="0"/>
          </a:p>
        </p:txBody>
      </p:sp>
    </p:spTree>
    <p:extLst>
      <p:ext uri="{BB962C8B-B14F-4D97-AF65-F5344CB8AC3E}">
        <p14:creationId xmlns:p14="http://schemas.microsoft.com/office/powerpoint/2010/main" val="2950721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Is the urine sample collected an infectious</a:t>
            </a:r>
            <a:r>
              <a:rPr lang="en-US" baseline="0" dirty="0" smtClean="0"/>
              <a:t> substance?</a:t>
            </a:r>
          </a:p>
          <a:p>
            <a:endParaRPr lang="en-US" b="1" baseline="0" dirty="0" smtClean="0"/>
          </a:p>
          <a:p>
            <a:r>
              <a:rPr lang="en-US" b="0" baseline="0" dirty="0" smtClean="0"/>
              <a:t>Is </a:t>
            </a:r>
            <a:r>
              <a:rPr lang="en-US" b="0" i="1" baseline="0" dirty="0" err="1" smtClean="0"/>
              <a:t>Neisseria</a:t>
            </a:r>
            <a:r>
              <a:rPr lang="en-US" b="0" i="1" baseline="0" dirty="0" smtClean="0"/>
              <a:t> </a:t>
            </a:r>
            <a:r>
              <a:rPr lang="en-US" b="0" i="1" baseline="0" dirty="0" err="1" smtClean="0"/>
              <a:t>gonorrhoeae</a:t>
            </a:r>
            <a:r>
              <a:rPr lang="en-US" b="0" i="1" baseline="0" dirty="0" smtClean="0"/>
              <a:t> </a:t>
            </a:r>
            <a:r>
              <a:rPr lang="en-US" b="0" i="0" baseline="0" dirty="0" smtClean="0"/>
              <a:t>on the Indicative list?</a:t>
            </a:r>
          </a:p>
          <a:p>
            <a:endParaRPr lang="en-US" b="0" i="0" baseline="0" dirty="0" smtClean="0"/>
          </a:p>
          <a:p>
            <a:r>
              <a:rPr lang="en-US" b="0" i="0" baseline="0" dirty="0" smtClean="0"/>
              <a:t>How would you classify this urine sample?</a:t>
            </a:r>
            <a:endParaRPr lang="en-US" b="0" baseline="0" dirty="0" smtClean="0"/>
          </a:p>
        </p:txBody>
      </p:sp>
      <p:sp>
        <p:nvSpPr>
          <p:cNvPr id="4" name="Slide Number Placeholder 3"/>
          <p:cNvSpPr>
            <a:spLocks noGrp="1"/>
          </p:cNvSpPr>
          <p:nvPr>
            <p:ph type="sldNum" sz="quarter" idx="10"/>
          </p:nvPr>
        </p:nvSpPr>
        <p:spPr/>
        <p:txBody>
          <a:bodyPr/>
          <a:lstStyle/>
          <a:p>
            <a:pPr>
              <a:defRPr/>
            </a:pPr>
            <a:fld id="{C89979C4-88ED-439F-B132-6054D4EC51CF}" type="slidenum">
              <a:rPr lang="en-US" smtClean="0"/>
              <a:pPr>
                <a:defRPr/>
              </a:pPr>
              <a:t>20</a:t>
            </a:fld>
            <a:endParaRPr lang="en-US"/>
          </a:p>
        </p:txBody>
      </p:sp>
    </p:spTree>
    <p:extLst>
      <p:ext uri="{BB962C8B-B14F-4D97-AF65-F5344CB8AC3E}">
        <p14:creationId xmlns:p14="http://schemas.microsoft.com/office/powerpoint/2010/main" val="1603158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2D5C0B9-CA10-4E36-8D04-076AEC5BF8BB}" type="slidenum">
              <a:rPr lang="en-US" smtClean="0"/>
              <a:pPr/>
              <a:t>3</a:t>
            </a:fld>
            <a:endParaRPr lang="en-US"/>
          </a:p>
        </p:txBody>
      </p:sp>
    </p:spTree>
    <p:extLst>
      <p:ext uri="{BB962C8B-B14F-4D97-AF65-F5344CB8AC3E}">
        <p14:creationId xmlns:p14="http://schemas.microsoft.com/office/powerpoint/2010/main" val="12147420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Note: more information and details on each of these 13 substances is provide in their workbooks. While they are discussing in their groups, create a 5x14 table on the flip chart with 13 substances listed in the left hand column and the classification options on the top row. Have each group come up to mark/tally their choices. Review the answers, pay special attention to those substances that have tallies in two classifications and ask similar questions to those that were asked in the first three scenarios “is it an infectious substance?” “Is on the indicative list?” “Is it a culture or patient specimen?” “Can the pathogen cause life threatening illness in otherwise health individuals?”,etc.</a:t>
            </a:r>
            <a:endParaRPr lang="en-US" dirty="0"/>
          </a:p>
        </p:txBody>
      </p:sp>
      <p:sp>
        <p:nvSpPr>
          <p:cNvPr id="4" name="Slide Number Placeholder 3"/>
          <p:cNvSpPr>
            <a:spLocks noGrp="1"/>
          </p:cNvSpPr>
          <p:nvPr>
            <p:ph type="sldNum" sz="quarter" idx="10"/>
          </p:nvPr>
        </p:nvSpPr>
        <p:spPr/>
        <p:txBody>
          <a:bodyPr/>
          <a:lstStyle/>
          <a:p>
            <a:pPr>
              <a:defRPr/>
            </a:pPr>
            <a:fld id="{C89979C4-88ED-439F-B132-6054D4EC51CF}" type="slidenum">
              <a:rPr lang="en-US" smtClean="0"/>
              <a:pPr>
                <a:defRPr/>
              </a:pPr>
              <a:t>21</a:t>
            </a:fld>
            <a:endParaRPr lang="en-US"/>
          </a:p>
        </p:txBody>
      </p:sp>
    </p:spTree>
    <p:extLst>
      <p:ext uri="{BB962C8B-B14F-4D97-AF65-F5344CB8AC3E}">
        <p14:creationId xmlns:p14="http://schemas.microsoft.com/office/powerpoint/2010/main" val="10000180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Every dangerous good has one (and only one) PSN assigned by the shipper. </a:t>
            </a:r>
          </a:p>
          <a:p>
            <a:endParaRPr lang="en-US" baseline="0" dirty="0" smtClean="0"/>
          </a:p>
          <a:p>
            <a:r>
              <a:rPr lang="en-US" baseline="0" dirty="0" smtClean="0"/>
              <a:t>PSNs come from international agreement out of the UN and are in English. </a:t>
            </a:r>
          </a:p>
          <a:p>
            <a:endParaRPr lang="en-US" baseline="0" dirty="0" smtClean="0"/>
          </a:p>
          <a:p>
            <a:r>
              <a:rPr lang="en-US" baseline="0" dirty="0" smtClean="0"/>
              <a:t>Dangerous goods can be identified by both the PSN and/or the corresponding UN ID no. </a:t>
            </a:r>
            <a:endParaRPr lang="en-US" dirty="0"/>
          </a:p>
        </p:txBody>
      </p:sp>
      <p:sp>
        <p:nvSpPr>
          <p:cNvPr id="4" name="Slide Number Placeholder 3"/>
          <p:cNvSpPr>
            <a:spLocks noGrp="1"/>
          </p:cNvSpPr>
          <p:nvPr>
            <p:ph type="sldNum" sz="quarter" idx="10"/>
          </p:nvPr>
        </p:nvSpPr>
        <p:spPr/>
        <p:txBody>
          <a:bodyPr/>
          <a:lstStyle/>
          <a:p>
            <a:pPr>
              <a:defRPr/>
            </a:pPr>
            <a:fld id="{C89979C4-88ED-439F-B132-6054D4EC51CF}" type="slidenum">
              <a:rPr lang="en-US" smtClean="0"/>
              <a:pPr>
                <a:defRPr/>
              </a:pPr>
              <a:t>22</a:t>
            </a:fld>
            <a:endParaRPr lang="en-US"/>
          </a:p>
        </p:txBody>
      </p:sp>
    </p:spTree>
    <p:extLst>
      <p:ext uri="{BB962C8B-B14F-4D97-AF65-F5344CB8AC3E}">
        <p14:creationId xmlns:p14="http://schemas.microsoft.com/office/powerpoint/2010/main" val="5527811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a:t>
            </a:r>
            <a:r>
              <a:rPr lang="en-US" baseline="0" dirty="0" smtClean="0"/>
              <a:t> key shipping names:</a:t>
            </a:r>
          </a:p>
          <a:p>
            <a:endParaRPr lang="en-US" baseline="0" dirty="0" smtClean="0"/>
          </a:p>
          <a:p>
            <a:r>
              <a:rPr lang="en-US" baseline="0" dirty="0" smtClean="0"/>
              <a:t>Category A</a:t>
            </a:r>
          </a:p>
          <a:p>
            <a:r>
              <a:rPr lang="en-US" baseline="0" dirty="0" smtClean="0"/>
              <a:t>UN 2814-</a:t>
            </a:r>
          </a:p>
          <a:p>
            <a:r>
              <a:rPr lang="en-US" baseline="0" dirty="0" smtClean="0"/>
              <a:t>UN 2900-</a:t>
            </a:r>
          </a:p>
          <a:p>
            <a:r>
              <a:rPr lang="en-US" baseline="0" dirty="0" smtClean="0"/>
              <a:t>Category B</a:t>
            </a:r>
          </a:p>
          <a:p>
            <a:r>
              <a:rPr lang="en-US" baseline="0" dirty="0" smtClean="0"/>
              <a:t>UN 3373-</a:t>
            </a:r>
          </a:p>
          <a:p>
            <a:r>
              <a:rPr lang="en-US" baseline="0" dirty="0" smtClean="0"/>
              <a:t>UN 1845-</a:t>
            </a:r>
          </a:p>
        </p:txBody>
      </p:sp>
      <p:sp>
        <p:nvSpPr>
          <p:cNvPr id="4" name="Slide Number Placeholder 3"/>
          <p:cNvSpPr>
            <a:spLocks noGrp="1"/>
          </p:cNvSpPr>
          <p:nvPr>
            <p:ph type="sldNum" sz="quarter" idx="10"/>
          </p:nvPr>
        </p:nvSpPr>
        <p:spPr/>
        <p:txBody>
          <a:bodyPr/>
          <a:lstStyle/>
          <a:p>
            <a:pPr>
              <a:defRPr/>
            </a:pPr>
            <a:fld id="{C89979C4-88ED-439F-B132-6054D4EC51CF}" type="slidenum">
              <a:rPr lang="en-US" smtClean="0"/>
              <a:pPr>
                <a:defRPr/>
              </a:pPr>
              <a:t>23</a:t>
            </a:fld>
            <a:endParaRPr lang="en-US"/>
          </a:p>
        </p:txBody>
      </p:sp>
    </p:spTree>
    <p:extLst>
      <p:ext uri="{BB962C8B-B14F-4D97-AF65-F5344CB8AC3E}">
        <p14:creationId xmlns:p14="http://schemas.microsoft.com/office/powerpoint/2010/main" val="15568147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Record review notes if</a:t>
            </a:r>
            <a:r>
              <a:rPr lang="en-US" baseline="0" dirty="0" smtClean="0"/>
              <a:t> necessary.</a:t>
            </a:r>
            <a:endParaRPr lang="en-US" dirty="0"/>
          </a:p>
        </p:txBody>
      </p:sp>
      <p:sp>
        <p:nvSpPr>
          <p:cNvPr id="4" name="Slide Number Placeholder 3"/>
          <p:cNvSpPr>
            <a:spLocks noGrp="1"/>
          </p:cNvSpPr>
          <p:nvPr>
            <p:ph type="sldNum" sz="quarter" idx="10"/>
          </p:nvPr>
        </p:nvSpPr>
        <p:spPr/>
        <p:txBody>
          <a:bodyPr/>
          <a:lstStyle/>
          <a:p>
            <a:pPr>
              <a:defRPr/>
            </a:pPr>
            <a:fld id="{42008FAE-C357-41B7-BDE2-7C4302893711}" type="slidenum">
              <a:rPr lang="en-US" smtClean="0"/>
              <a:pPr>
                <a:defRPr/>
              </a:pPr>
              <a:t>24</a:t>
            </a:fld>
            <a:endParaRPr lang="en-US"/>
          </a:p>
        </p:txBody>
      </p:sp>
    </p:spTree>
    <p:extLst>
      <p:ext uri="{BB962C8B-B14F-4D97-AF65-F5344CB8AC3E}">
        <p14:creationId xmlns:p14="http://schemas.microsoft.com/office/powerpoint/2010/main" val="42515348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Record review notes if</a:t>
            </a:r>
            <a:r>
              <a:rPr lang="en-US" baseline="0" dirty="0" smtClean="0"/>
              <a:t> necessary.</a:t>
            </a:r>
            <a:endParaRPr lang="en-US" dirty="0"/>
          </a:p>
        </p:txBody>
      </p:sp>
      <p:sp>
        <p:nvSpPr>
          <p:cNvPr id="4" name="Slide Number Placeholder 3"/>
          <p:cNvSpPr>
            <a:spLocks noGrp="1"/>
          </p:cNvSpPr>
          <p:nvPr>
            <p:ph type="sldNum" sz="quarter" idx="10"/>
          </p:nvPr>
        </p:nvSpPr>
        <p:spPr/>
        <p:txBody>
          <a:bodyPr/>
          <a:lstStyle/>
          <a:p>
            <a:pPr>
              <a:defRPr/>
            </a:pPr>
            <a:fld id="{42008FAE-C357-41B7-BDE2-7C4302893711}" type="slidenum">
              <a:rPr lang="en-US" smtClean="0"/>
              <a:pPr>
                <a:defRPr/>
              </a:pPr>
              <a:t>25</a:t>
            </a:fld>
            <a:endParaRPr lang="en-US"/>
          </a:p>
        </p:txBody>
      </p:sp>
    </p:spTree>
    <p:extLst>
      <p:ext uri="{BB962C8B-B14F-4D97-AF65-F5344CB8AC3E}">
        <p14:creationId xmlns:p14="http://schemas.microsoft.com/office/powerpoint/2010/main" val="14000721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13"/>
          <p:cNvSpPr>
            <a:spLocks noGrp="1" noChangeArrowheads="1"/>
          </p:cNvSpPr>
          <p:nvPr>
            <p:ph type="sldNum" sz="quarter" idx="5"/>
          </p:nvPr>
        </p:nvSpPr>
        <p:spPr>
          <a:noFill/>
        </p:spPr>
        <p:txBody>
          <a:bodyPr/>
          <a:lstStyle/>
          <a:p>
            <a:fld id="{1149BCED-89DF-4F91-A953-22A57C336019}" type="slidenum">
              <a:rPr lang="en-US" smtClean="0">
                <a:latin typeface="Arial" pitchFamily="34" charset="0"/>
              </a:rPr>
              <a:pPr/>
              <a:t>26</a:t>
            </a:fld>
            <a:endParaRPr lang="en-US" smtClean="0">
              <a:latin typeface="Arial" pitchFamily="34"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r>
              <a:rPr lang="en-US" dirty="0" smtClean="0">
                <a:latin typeface="Arial" pitchFamily="34" charset="0"/>
                <a:ea typeface="ＭＳ Ｐゴシック" pitchFamily="34" charset="-128"/>
              </a:rPr>
              <a:t>Note some observations</a:t>
            </a:r>
            <a:r>
              <a:rPr lang="en-US" baseline="0" dirty="0" smtClean="0">
                <a:latin typeface="Arial" pitchFamily="34" charset="0"/>
                <a:ea typeface="ＭＳ Ｐゴシック" pitchFamily="34" charset="-128"/>
              </a:rPr>
              <a:t> of engineering controls: </a:t>
            </a:r>
            <a:endParaRPr lang="en-US" dirty="0" smtClean="0">
              <a:latin typeface="Arial" pitchFamily="34" charset="0"/>
              <a:ea typeface="ＭＳ Ｐゴシック" pitchFamily="34" charset="-128"/>
            </a:endParaRPr>
          </a:p>
        </p:txBody>
      </p:sp>
    </p:spTree>
    <p:extLst>
      <p:ext uri="{BB962C8B-B14F-4D97-AF65-F5344CB8AC3E}">
        <p14:creationId xmlns:p14="http://schemas.microsoft.com/office/powerpoint/2010/main" val="8432613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ln/>
        </p:spPr>
      </p:sp>
      <p:sp>
        <p:nvSpPr>
          <p:cNvPr id="94211" name="Notes Placeholder 2"/>
          <p:cNvSpPr>
            <a:spLocks noGrp="1"/>
          </p:cNvSpPr>
          <p:nvPr>
            <p:ph type="body" idx="1"/>
          </p:nvPr>
        </p:nvSpPr>
        <p:spPr>
          <a:noFill/>
          <a:ln/>
        </p:spPr>
        <p:txBody>
          <a:bodyPr/>
          <a:lstStyle/>
          <a:p>
            <a:r>
              <a:rPr lang="en-US" dirty="0" smtClean="0">
                <a:latin typeface="Arial" pitchFamily="34" charset="0"/>
              </a:rPr>
              <a:t>Packaging</a:t>
            </a:r>
            <a:r>
              <a:rPr lang="en-US" baseline="0" dirty="0" smtClean="0">
                <a:latin typeface="Arial" pitchFamily="34" charset="0"/>
              </a:rPr>
              <a:t> Requirements:</a:t>
            </a:r>
          </a:p>
          <a:p>
            <a:r>
              <a:rPr lang="en-US" baseline="0" dirty="0" smtClean="0">
                <a:latin typeface="Arial" pitchFamily="34" charset="0"/>
              </a:rPr>
              <a:t>Primary receptacle:</a:t>
            </a:r>
          </a:p>
          <a:p>
            <a:r>
              <a:rPr lang="en-US" baseline="0" dirty="0" smtClean="0">
                <a:latin typeface="Arial" pitchFamily="34" charset="0"/>
              </a:rPr>
              <a:t>-</a:t>
            </a:r>
          </a:p>
          <a:p>
            <a:r>
              <a:rPr lang="en-US" baseline="0" dirty="0" smtClean="0">
                <a:latin typeface="Arial" pitchFamily="34" charset="0"/>
              </a:rPr>
              <a:t>Secondary packaging:</a:t>
            </a:r>
          </a:p>
          <a:p>
            <a:r>
              <a:rPr lang="en-US" baseline="0" dirty="0" smtClean="0">
                <a:latin typeface="Arial" pitchFamily="34" charset="0"/>
              </a:rPr>
              <a:t>-</a:t>
            </a:r>
          </a:p>
          <a:p>
            <a:r>
              <a:rPr lang="en-US" baseline="0" dirty="0" smtClean="0">
                <a:latin typeface="Arial" pitchFamily="34" charset="0"/>
              </a:rPr>
              <a:t>-</a:t>
            </a:r>
          </a:p>
          <a:p>
            <a:r>
              <a:rPr lang="en-US" baseline="0" dirty="0" smtClean="0">
                <a:latin typeface="Arial" pitchFamily="34" charset="0"/>
              </a:rPr>
              <a:t>Outer packaging:</a:t>
            </a:r>
          </a:p>
          <a:p>
            <a:r>
              <a:rPr lang="en-US" baseline="0" dirty="0" smtClean="0">
                <a:latin typeface="Arial" pitchFamily="34" charset="0"/>
              </a:rPr>
              <a:t>-</a:t>
            </a:r>
          </a:p>
          <a:p>
            <a:r>
              <a:rPr lang="en-US" baseline="0" dirty="0" smtClean="0">
                <a:latin typeface="Arial" pitchFamily="34" charset="0"/>
              </a:rPr>
              <a:t>-</a:t>
            </a:r>
          </a:p>
          <a:p>
            <a:r>
              <a:rPr lang="en-US" baseline="0" dirty="0" smtClean="0">
                <a:latin typeface="Arial" pitchFamily="34" charset="0"/>
              </a:rPr>
              <a:t>-</a:t>
            </a:r>
          </a:p>
          <a:p>
            <a:endParaRPr lang="en-US" baseline="0" dirty="0" smtClean="0">
              <a:latin typeface="Arial" pitchFamily="34" charset="0"/>
            </a:endParaRPr>
          </a:p>
        </p:txBody>
      </p:sp>
      <p:sp>
        <p:nvSpPr>
          <p:cNvPr id="94212" name="Slide Number Placeholder 3"/>
          <p:cNvSpPr>
            <a:spLocks noGrp="1"/>
          </p:cNvSpPr>
          <p:nvPr>
            <p:ph type="sldNum" sz="quarter" idx="5"/>
          </p:nvPr>
        </p:nvSpPr>
        <p:spPr>
          <a:noFill/>
        </p:spPr>
        <p:txBody>
          <a:bodyPr/>
          <a:lstStyle/>
          <a:p>
            <a:fld id="{4450104D-EBAE-463D-BAEB-3187FBD5DF00}" type="slidenum">
              <a:rPr lang="en-US" smtClean="0">
                <a:latin typeface="Arial" pitchFamily="34" charset="0"/>
              </a:rPr>
              <a:pPr/>
              <a:t>27</a:t>
            </a:fld>
            <a:endParaRPr lang="en-US" smtClean="0">
              <a:latin typeface="Arial" pitchFamily="34" charset="0"/>
            </a:endParaRPr>
          </a:p>
        </p:txBody>
      </p:sp>
    </p:spTree>
    <p:extLst>
      <p:ext uri="{BB962C8B-B14F-4D97-AF65-F5344CB8AC3E}">
        <p14:creationId xmlns:p14="http://schemas.microsoft.com/office/powerpoint/2010/main" val="19395720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13"/>
          <p:cNvSpPr>
            <a:spLocks noGrp="1" noChangeArrowheads="1"/>
          </p:cNvSpPr>
          <p:nvPr>
            <p:ph type="sldNum" sz="quarter" idx="5"/>
          </p:nvPr>
        </p:nvSpPr>
        <p:spPr>
          <a:noFill/>
        </p:spPr>
        <p:txBody>
          <a:bodyPr/>
          <a:lstStyle/>
          <a:p>
            <a:fld id="{631C598C-3309-4E22-8F96-061B7770F263}" type="slidenum">
              <a:rPr lang="en-US" smtClean="0">
                <a:latin typeface="Arial" pitchFamily="34" charset="0"/>
              </a:rPr>
              <a:pPr/>
              <a:t>28</a:t>
            </a:fld>
            <a:endParaRPr lang="en-US" smtClean="0">
              <a:latin typeface="Arial" pitchFamily="34"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r>
              <a:rPr lang="en-US" dirty="0" smtClean="0">
                <a:latin typeface="Arial" pitchFamily="34" charset="0"/>
                <a:ea typeface="ＭＳ Ｐゴシック" pitchFamily="34" charset="-128"/>
              </a:rPr>
              <a:t>Category A key components</a:t>
            </a:r>
            <a:endParaRPr lang="en-US" baseline="0" dirty="0" smtClean="0">
              <a:latin typeface="Arial" pitchFamily="34" charset="0"/>
              <a:ea typeface="ＭＳ Ｐゴシック" pitchFamily="34" charset="-128"/>
            </a:endParaRPr>
          </a:p>
        </p:txBody>
      </p:sp>
    </p:spTree>
    <p:extLst>
      <p:ext uri="{BB962C8B-B14F-4D97-AF65-F5344CB8AC3E}">
        <p14:creationId xmlns:p14="http://schemas.microsoft.com/office/powerpoint/2010/main" val="12880226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a:ln/>
        </p:spPr>
      </p:sp>
      <p:sp>
        <p:nvSpPr>
          <p:cNvPr id="99331" name="Notes Placeholder 2"/>
          <p:cNvSpPr>
            <a:spLocks noGrp="1"/>
          </p:cNvSpPr>
          <p:nvPr>
            <p:ph type="body" idx="1"/>
          </p:nvPr>
        </p:nvSpPr>
        <p:spPr>
          <a:noFill/>
          <a:ln/>
        </p:spPr>
        <p:txBody>
          <a:bodyPr/>
          <a:lstStyle/>
          <a:p>
            <a:pPr eaLnBrk="1" hangingPunct="1"/>
            <a:r>
              <a:rPr lang="en-US" baseline="0" dirty="0" smtClean="0">
                <a:latin typeface="Arial" pitchFamily="34" charset="0"/>
              </a:rPr>
              <a:t>The UN specification mark is an indication from the manufacturer of the packaging that the package has been tested and certified to these standards</a:t>
            </a:r>
            <a:endParaRPr lang="en-US" dirty="0" smtClean="0">
              <a:latin typeface="Arial" pitchFamily="34" charset="0"/>
            </a:endParaRPr>
          </a:p>
        </p:txBody>
      </p:sp>
      <p:sp>
        <p:nvSpPr>
          <p:cNvPr id="99332" name="Slide Number Placeholder 3"/>
          <p:cNvSpPr>
            <a:spLocks noGrp="1"/>
          </p:cNvSpPr>
          <p:nvPr>
            <p:ph type="sldNum" sz="quarter" idx="5"/>
          </p:nvPr>
        </p:nvSpPr>
        <p:spPr>
          <a:noFill/>
        </p:spPr>
        <p:txBody>
          <a:bodyPr/>
          <a:lstStyle/>
          <a:p>
            <a:fld id="{7D689409-BCC7-4F82-8A67-714FA39BE946}" type="slidenum">
              <a:rPr lang="en-US" smtClean="0">
                <a:latin typeface="Arial" pitchFamily="34" charset="0"/>
              </a:rPr>
              <a:pPr/>
              <a:t>29</a:t>
            </a:fld>
            <a:endParaRPr lang="en-US" smtClean="0">
              <a:latin typeface="Arial" pitchFamily="34" charset="0"/>
            </a:endParaRPr>
          </a:p>
        </p:txBody>
      </p:sp>
    </p:spTree>
    <p:extLst>
      <p:ext uri="{BB962C8B-B14F-4D97-AF65-F5344CB8AC3E}">
        <p14:creationId xmlns:p14="http://schemas.microsoft.com/office/powerpoint/2010/main" val="14669072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13"/>
          <p:cNvSpPr>
            <a:spLocks noGrp="1" noChangeArrowheads="1"/>
          </p:cNvSpPr>
          <p:nvPr>
            <p:ph type="sldNum" sz="quarter" idx="5"/>
          </p:nvPr>
        </p:nvSpPr>
        <p:spPr>
          <a:noFill/>
        </p:spPr>
        <p:txBody>
          <a:bodyPr/>
          <a:lstStyle/>
          <a:p>
            <a:fld id="{21DB9DF4-0578-4000-BE37-BD7B3659ADB4}" type="slidenum">
              <a:rPr lang="en-US" smtClean="0">
                <a:latin typeface="Arial" pitchFamily="34" charset="0"/>
              </a:rPr>
              <a:pPr/>
              <a:t>30</a:t>
            </a:fld>
            <a:endParaRPr lang="en-US" smtClean="0">
              <a:latin typeface="Arial" pitchFamily="34"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r>
              <a:rPr lang="en-US" dirty="0" smtClean="0">
                <a:latin typeface="Arial" pitchFamily="34" charset="0"/>
                <a:ea typeface="ＭＳ Ｐゴシック" pitchFamily="34" charset="-128"/>
              </a:rPr>
              <a:t>Category B key </a:t>
            </a:r>
            <a:r>
              <a:rPr lang="en-US" dirty="0" err="1" smtClean="0">
                <a:latin typeface="Arial" pitchFamily="34" charset="0"/>
                <a:ea typeface="ＭＳ Ｐゴシック" pitchFamily="34" charset="-128"/>
              </a:rPr>
              <a:t>requirments</a:t>
            </a:r>
            <a:endParaRPr lang="en-US" dirty="0" smtClean="0">
              <a:latin typeface="Arial" pitchFamily="34" charset="0"/>
              <a:ea typeface="ＭＳ Ｐゴシック" pitchFamily="34" charset="-128"/>
            </a:endParaRPr>
          </a:p>
        </p:txBody>
      </p:sp>
    </p:spTree>
    <p:extLst>
      <p:ext uri="{BB962C8B-B14F-4D97-AF65-F5344CB8AC3E}">
        <p14:creationId xmlns:p14="http://schemas.microsoft.com/office/powerpoint/2010/main" val="222365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9FF8ED57-F1D6-404F-9079-62DCE0EE83AB}" type="slidenum">
              <a:rPr lang="en-US" smtClean="0">
                <a:latin typeface="Arial" pitchFamily="34" charset="0"/>
              </a:rPr>
              <a:pPr/>
              <a:t>4</a:t>
            </a:fld>
            <a:endParaRPr lang="en-US" smtClean="0">
              <a:latin typeface="Arial" pitchFamily="34" charset="0"/>
            </a:endParaRPr>
          </a:p>
        </p:txBody>
      </p:sp>
      <p:sp>
        <p:nvSpPr>
          <p:cNvPr id="82947" name="Rectangle 2"/>
          <p:cNvSpPr>
            <a:spLocks noGrp="1" noRot="1" noChangeAspect="1" noChangeArrowheads="1" noTextEdit="1"/>
          </p:cNvSpPr>
          <p:nvPr>
            <p:ph type="sldImg"/>
          </p:nvPr>
        </p:nvSpPr>
        <p:spPr>
          <a:xfrm>
            <a:off x="1182688" y="696913"/>
            <a:ext cx="4648200" cy="3486150"/>
          </a:xfrm>
          <a:ln/>
        </p:spPr>
      </p:sp>
      <p:sp>
        <p:nvSpPr>
          <p:cNvPr id="82948" name="Rectangle 3"/>
          <p:cNvSpPr>
            <a:spLocks noGrp="1" noChangeArrowheads="1"/>
          </p:cNvSpPr>
          <p:nvPr>
            <p:ph type="body" idx="1"/>
          </p:nvPr>
        </p:nvSpPr>
        <p:spPr>
          <a:xfrm>
            <a:off x="934720" y="4416425"/>
            <a:ext cx="5140960" cy="4183063"/>
          </a:xfrm>
          <a:noFill/>
          <a:ln/>
        </p:spPr>
        <p:txBody>
          <a:bodyPr/>
          <a:lstStyle/>
          <a:p>
            <a:pPr eaLnBrk="1" hangingPunct="1"/>
            <a:r>
              <a:rPr lang="en-US" dirty="0" smtClean="0">
                <a:latin typeface="Arial" pitchFamily="34" charset="0"/>
              </a:rPr>
              <a:t>Reasons</a:t>
            </a:r>
            <a:r>
              <a:rPr lang="en-US" baseline="0" dirty="0" smtClean="0">
                <a:latin typeface="Arial" pitchFamily="34" charset="0"/>
              </a:rPr>
              <a:t> for transportation of biological materials: </a:t>
            </a:r>
            <a:endParaRPr lang="en-US" dirty="0" smtClean="0">
              <a:latin typeface="Arial" pitchFamily="34" charset="0"/>
            </a:endParaRPr>
          </a:p>
        </p:txBody>
      </p:sp>
    </p:spTree>
    <p:extLst>
      <p:ext uri="{BB962C8B-B14F-4D97-AF65-F5344CB8AC3E}">
        <p14:creationId xmlns:p14="http://schemas.microsoft.com/office/powerpoint/2010/main" val="26436760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a:ln/>
        </p:spPr>
        <p:txBody>
          <a:bodyPr/>
          <a:lstStyle/>
          <a:p>
            <a:pPr eaLnBrk="1" hangingPunct="1"/>
            <a:r>
              <a:rPr lang="en-US" baseline="0" dirty="0" smtClean="0">
                <a:latin typeface="Arial" pitchFamily="34" charset="0"/>
              </a:rPr>
              <a:t>Note: “Diagnostic specimens” is no longer an acceptable proper shipping name and must be replaced with “Biological Substance, Category B”</a:t>
            </a:r>
          </a:p>
          <a:p>
            <a:pPr eaLnBrk="1" hangingPunct="1"/>
            <a:endParaRPr lang="en-US" dirty="0" smtClean="0">
              <a:latin typeface="Arial" pitchFamily="34" charset="0"/>
            </a:endParaRPr>
          </a:p>
        </p:txBody>
      </p:sp>
      <p:sp>
        <p:nvSpPr>
          <p:cNvPr id="100356" name="Slide Number Placeholder 3"/>
          <p:cNvSpPr>
            <a:spLocks noGrp="1"/>
          </p:cNvSpPr>
          <p:nvPr>
            <p:ph type="sldNum" sz="quarter" idx="5"/>
          </p:nvPr>
        </p:nvSpPr>
        <p:spPr>
          <a:noFill/>
        </p:spPr>
        <p:txBody>
          <a:bodyPr/>
          <a:lstStyle/>
          <a:p>
            <a:fld id="{A566E771-3A41-47AE-85DF-0E9A5F7D5FCC}" type="slidenum">
              <a:rPr lang="en-US" smtClean="0">
                <a:latin typeface="Arial" pitchFamily="34" charset="0"/>
              </a:rPr>
              <a:pPr/>
              <a:t>31</a:t>
            </a:fld>
            <a:endParaRPr lang="en-US" smtClean="0">
              <a:latin typeface="Arial" pitchFamily="34" charset="0"/>
            </a:endParaRPr>
          </a:p>
        </p:txBody>
      </p:sp>
    </p:spTree>
    <p:extLst>
      <p:ext uri="{BB962C8B-B14F-4D97-AF65-F5344CB8AC3E}">
        <p14:creationId xmlns:p14="http://schemas.microsoft.com/office/powerpoint/2010/main" val="2239073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13"/>
          <p:cNvSpPr>
            <a:spLocks noGrp="1" noChangeArrowheads="1"/>
          </p:cNvSpPr>
          <p:nvPr>
            <p:ph type="sldNum" sz="quarter" idx="5"/>
          </p:nvPr>
        </p:nvSpPr>
        <p:spPr>
          <a:noFill/>
        </p:spPr>
        <p:txBody>
          <a:bodyPr/>
          <a:lstStyle/>
          <a:p>
            <a:fld id="{1149BCED-89DF-4F91-A953-22A57C336019}" type="slidenum">
              <a:rPr lang="en-US" smtClean="0">
                <a:latin typeface="Arial" pitchFamily="34" charset="0"/>
              </a:rPr>
              <a:pPr/>
              <a:t>32</a:t>
            </a:fld>
            <a:endParaRPr lang="en-US" smtClean="0">
              <a:latin typeface="Arial" pitchFamily="34"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pPr eaLnBrk="1" hangingPunct="1"/>
            <a:r>
              <a:rPr lang="en-US" baseline="0" dirty="0" smtClean="0">
                <a:latin typeface="Arial" pitchFamily="34" charset="0"/>
              </a:rPr>
              <a:t>“Exempt human specimens” are considered dangerous goods by IATA until they meet three criteria: </a:t>
            </a:r>
          </a:p>
          <a:p>
            <a:pPr marL="232943" indent="-232943">
              <a:buAutoNum type="arabicPeriod"/>
            </a:pPr>
            <a:r>
              <a:rPr lang="en-US" baseline="0" dirty="0" smtClean="0">
                <a:latin typeface="Arial" pitchFamily="34" charset="0"/>
              </a:rPr>
              <a:t>A professional determination has been made that the material has a “minimal likelihood” of containing any pathogens </a:t>
            </a:r>
          </a:p>
          <a:p>
            <a:pPr marL="232943" indent="-232943">
              <a:buAutoNum type="arabicPeriod"/>
            </a:pPr>
            <a:r>
              <a:rPr lang="en-US" baseline="0" dirty="0" smtClean="0">
                <a:latin typeface="Arial" pitchFamily="34" charset="0"/>
              </a:rPr>
              <a:t>They are tripled packaged as shown </a:t>
            </a:r>
          </a:p>
          <a:p>
            <a:pPr marL="232943" indent="-232943">
              <a:buAutoNum type="arabicPeriod"/>
            </a:pPr>
            <a:r>
              <a:rPr lang="en-US" baseline="0" dirty="0" smtClean="0">
                <a:latin typeface="Arial" pitchFamily="34" charset="0"/>
              </a:rPr>
              <a:t>The package is marked “exempt human specimens”</a:t>
            </a:r>
          </a:p>
        </p:txBody>
      </p:sp>
    </p:spTree>
    <p:extLst>
      <p:ext uri="{BB962C8B-B14F-4D97-AF65-F5344CB8AC3E}">
        <p14:creationId xmlns:p14="http://schemas.microsoft.com/office/powerpoint/2010/main" val="2279145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a:ln/>
        </p:spPr>
      </p:sp>
      <p:sp>
        <p:nvSpPr>
          <p:cNvPr id="97283" name="Notes Placeholder 2"/>
          <p:cNvSpPr>
            <a:spLocks noGrp="1"/>
          </p:cNvSpPr>
          <p:nvPr>
            <p:ph type="body" idx="1"/>
          </p:nvPr>
        </p:nvSpPr>
        <p:spPr>
          <a:noFill/>
          <a:ln/>
        </p:spPr>
        <p:txBody>
          <a:bodyPr/>
          <a:lstStyle/>
          <a:p>
            <a:r>
              <a:rPr lang="en-US" dirty="0" smtClean="0">
                <a:latin typeface="Arial" pitchFamily="34" charset="0"/>
              </a:rPr>
              <a:t>Marking</a:t>
            </a:r>
            <a:r>
              <a:rPr lang="en-US" baseline="0" dirty="0" smtClean="0">
                <a:latin typeface="Arial" pitchFamily="34" charset="0"/>
              </a:rPr>
              <a:t> provide information on</a:t>
            </a:r>
          </a:p>
          <a:p>
            <a:r>
              <a:rPr lang="en-US" baseline="0" dirty="0" smtClean="0">
                <a:latin typeface="Arial" pitchFamily="34" charset="0"/>
              </a:rPr>
              <a:t>-</a:t>
            </a:r>
          </a:p>
          <a:p>
            <a:r>
              <a:rPr lang="en-US" baseline="0" dirty="0" smtClean="0">
                <a:latin typeface="Arial" pitchFamily="34" charset="0"/>
              </a:rPr>
              <a:t>-</a:t>
            </a:r>
          </a:p>
          <a:p>
            <a:r>
              <a:rPr lang="en-US" baseline="0" dirty="0" smtClean="0">
                <a:latin typeface="Arial" pitchFamily="34" charset="0"/>
              </a:rPr>
              <a:t>-</a:t>
            </a:r>
          </a:p>
          <a:p>
            <a:r>
              <a:rPr lang="en-US" baseline="0" dirty="0" smtClean="0">
                <a:latin typeface="Arial" pitchFamily="34" charset="0"/>
              </a:rPr>
              <a:t>-</a:t>
            </a:r>
          </a:p>
          <a:p>
            <a:endParaRPr lang="en-US" baseline="0" dirty="0" smtClean="0">
              <a:latin typeface="Arial" pitchFamily="34" charset="0"/>
            </a:endParaRPr>
          </a:p>
          <a:p>
            <a:r>
              <a:rPr lang="en-US" baseline="0" dirty="0" smtClean="0">
                <a:latin typeface="Arial" pitchFamily="34" charset="0"/>
              </a:rPr>
              <a:t>Labels</a:t>
            </a:r>
          </a:p>
          <a:p>
            <a:r>
              <a:rPr lang="en-US" baseline="0" dirty="0" smtClean="0">
                <a:latin typeface="Arial" pitchFamily="34" charset="0"/>
              </a:rPr>
              <a:t>-Diamond-shaped</a:t>
            </a:r>
          </a:p>
          <a:p>
            <a:endParaRPr lang="en-US" baseline="0" dirty="0" smtClean="0">
              <a:latin typeface="Arial" pitchFamily="34" charset="0"/>
            </a:endParaRPr>
          </a:p>
          <a:p>
            <a:endParaRPr lang="en-US" baseline="0" dirty="0" smtClean="0">
              <a:latin typeface="Arial" pitchFamily="34" charset="0"/>
            </a:endParaRPr>
          </a:p>
          <a:p>
            <a:r>
              <a:rPr lang="en-US" baseline="0" dirty="0" smtClean="0">
                <a:latin typeface="Arial" pitchFamily="34" charset="0"/>
              </a:rPr>
              <a:t>-Various shapes</a:t>
            </a:r>
            <a:endParaRPr lang="en-US" dirty="0" smtClean="0">
              <a:latin typeface="Arial" pitchFamily="34" charset="0"/>
            </a:endParaRPr>
          </a:p>
        </p:txBody>
      </p:sp>
      <p:sp>
        <p:nvSpPr>
          <p:cNvPr id="97284" name="Slide Number Placeholder 3"/>
          <p:cNvSpPr>
            <a:spLocks noGrp="1"/>
          </p:cNvSpPr>
          <p:nvPr>
            <p:ph type="sldNum" sz="quarter" idx="5"/>
          </p:nvPr>
        </p:nvSpPr>
        <p:spPr>
          <a:noFill/>
        </p:spPr>
        <p:txBody>
          <a:bodyPr/>
          <a:lstStyle/>
          <a:p>
            <a:fld id="{F9652606-A30A-4755-82DC-8D5865F0B12D}" type="slidenum">
              <a:rPr lang="en-US" smtClean="0">
                <a:latin typeface="Arial" pitchFamily="34" charset="0"/>
              </a:rPr>
              <a:pPr/>
              <a:t>33</a:t>
            </a:fld>
            <a:endParaRPr lang="en-US" smtClean="0">
              <a:latin typeface="Arial" pitchFamily="34" charset="0"/>
            </a:endParaRPr>
          </a:p>
        </p:txBody>
      </p:sp>
    </p:spTree>
    <p:extLst>
      <p:ext uri="{BB962C8B-B14F-4D97-AF65-F5344CB8AC3E}">
        <p14:creationId xmlns:p14="http://schemas.microsoft.com/office/powerpoint/2010/main" val="536260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13"/>
          <p:cNvSpPr>
            <a:spLocks noGrp="1" noChangeArrowheads="1"/>
          </p:cNvSpPr>
          <p:nvPr>
            <p:ph type="sldNum" sz="quarter" idx="5"/>
          </p:nvPr>
        </p:nvSpPr>
        <p:spPr>
          <a:noFill/>
        </p:spPr>
        <p:txBody>
          <a:bodyPr/>
          <a:lstStyle/>
          <a:p>
            <a:fld id="{F766C320-B229-4424-BB98-52FF772EE5E9}" type="slidenum">
              <a:rPr lang="en-US" smtClean="0">
                <a:latin typeface="Arial" pitchFamily="34" charset="0"/>
              </a:rPr>
              <a:pPr/>
              <a:t>34</a:t>
            </a:fld>
            <a:endParaRPr lang="en-US" smtClean="0">
              <a:latin typeface="Arial" pitchFamily="34"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r>
              <a:rPr lang="en-US" dirty="0" smtClean="0">
                <a:latin typeface="Arial" pitchFamily="34" charset="0"/>
                <a:ea typeface="ＭＳ Ｐゴシック" pitchFamily="34" charset="-128"/>
              </a:rPr>
              <a:t>There are the six required marks and labels associated with Class 6.2 dangerous</a:t>
            </a:r>
            <a:r>
              <a:rPr lang="en-US" baseline="0" dirty="0" smtClean="0">
                <a:latin typeface="Arial" pitchFamily="34" charset="0"/>
                <a:ea typeface="ＭＳ Ｐゴシック" pitchFamily="34" charset="-128"/>
              </a:rPr>
              <a:t> good shipments and dry ice:</a:t>
            </a:r>
          </a:p>
          <a:p>
            <a:r>
              <a:rPr lang="en-US" baseline="0" dirty="0" smtClean="0">
                <a:latin typeface="Arial" pitchFamily="34" charset="0"/>
                <a:ea typeface="ＭＳ Ｐゴシック" pitchFamily="34" charset="-128"/>
              </a:rPr>
              <a:t>-</a:t>
            </a:r>
          </a:p>
          <a:p>
            <a:r>
              <a:rPr lang="en-US" baseline="0" dirty="0" smtClean="0">
                <a:latin typeface="Arial" pitchFamily="34" charset="0"/>
                <a:ea typeface="ＭＳ Ｐゴシック" pitchFamily="34" charset="-128"/>
              </a:rPr>
              <a:t>-</a:t>
            </a:r>
          </a:p>
          <a:p>
            <a:r>
              <a:rPr lang="en-US" baseline="0" dirty="0" smtClean="0">
                <a:latin typeface="Arial" pitchFamily="34" charset="0"/>
                <a:ea typeface="ＭＳ Ｐゴシック" pitchFamily="34" charset="-128"/>
              </a:rPr>
              <a:t>-</a:t>
            </a:r>
          </a:p>
          <a:p>
            <a:r>
              <a:rPr lang="en-US" baseline="0" dirty="0" smtClean="0">
                <a:latin typeface="Arial" pitchFamily="34" charset="0"/>
                <a:ea typeface="ＭＳ Ｐゴシック" pitchFamily="34" charset="-128"/>
              </a:rPr>
              <a:t>-</a:t>
            </a:r>
          </a:p>
          <a:p>
            <a:r>
              <a:rPr lang="en-US" baseline="0" dirty="0" smtClean="0">
                <a:latin typeface="Arial" pitchFamily="34" charset="0"/>
                <a:ea typeface="ＭＳ Ｐゴシック" pitchFamily="34" charset="-128"/>
              </a:rPr>
              <a:t>-</a:t>
            </a:r>
          </a:p>
          <a:p>
            <a:r>
              <a:rPr lang="en-US" baseline="0" dirty="0" smtClean="0">
                <a:latin typeface="Arial" pitchFamily="34" charset="0"/>
                <a:ea typeface="ＭＳ Ｐゴシック" pitchFamily="34" charset="-128"/>
              </a:rPr>
              <a:t>-</a:t>
            </a:r>
          </a:p>
        </p:txBody>
      </p:sp>
    </p:spTree>
    <p:extLst>
      <p:ext uri="{BB962C8B-B14F-4D97-AF65-F5344CB8AC3E}">
        <p14:creationId xmlns:p14="http://schemas.microsoft.com/office/powerpoint/2010/main" val="16259975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PSNs with their associated UN Id. numbers appear next to the hazard label they are associated with. </a:t>
            </a:r>
            <a:endParaRPr lang="en-US" dirty="0"/>
          </a:p>
        </p:txBody>
      </p:sp>
      <p:sp>
        <p:nvSpPr>
          <p:cNvPr id="4" name="Slide Number Placeholder 3"/>
          <p:cNvSpPr>
            <a:spLocks noGrp="1"/>
          </p:cNvSpPr>
          <p:nvPr>
            <p:ph type="sldNum" sz="quarter" idx="10"/>
          </p:nvPr>
        </p:nvSpPr>
        <p:spPr/>
        <p:txBody>
          <a:bodyPr/>
          <a:lstStyle/>
          <a:p>
            <a:pPr>
              <a:defRPr/>
            </a:pPr>
            <a:fld id="{C89979C4-88ED-439F-B132-6054D4EC51CF}" type="slidenum">
              <a:rPr lang="en-US" smtClean="0"/>
              <a:pPr>
                <a:defRPr/>
              </a:pPr>
              <a:t>35</a:t>
            </a:fld>
            <a:endParaRPr lang="en-US"/>
          </a:p>
        </p:txBody>
      </p:sp>
    </p:spTree>
    <p:extLst>
      <p:ext uri="{BB962C8B-B14F-4D97-AF65-F5344CB8AC3E}">
        <p14:creationId xmlns:p14="http://schemas.microsoft.com/office/powerpoint/2010/main" val="39422280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Definition of an </a:t>
            </a:r>
            <a:r>
              <a:rPr lang="en-US" dirty="0" err="1" smtClean="0"/>
              <a:t>overpack</a:t>
            </a:r>
            <a:r>
              <a:rPr lang="en-US" dirty="0" smtClean="0"/>
              <a:t>:</a:t>
            </a:r>
          </a:p>
          <a:p>
            <a:endParaRPr lang="en-US" baseline="0" dirty="0" smtClean="0"/>
          </a:p>
          <a:p>
            <a:endParaRPr lang="en-US" baseline="0" dirty="0" smtClean="0"/>
          </a:p>
          <a:p>
            <a:endParaRPr lang="en-US" baseline="0" dirty="0" smtClean="0"/>
          </a:p>
          <a:p>
            <a:r>
              <a:rPr lang="en-US" baseline="0" dirty="0" smtClean="0"/>
              <a:t>When are </a:t>
            </a:r>
            <a:r>
              <a:rPr lang="en-US" baseline="0" dirty="0" err="1" smtClean="0"/>
              <a:t>overpacks</a:t>
            </a:r>
            <a:r>
              <a:rPr lang="en-US" baseline="0" dirty="0" smtClean="0"/>
              <a:t> used?</a:t>
            </a:r>
          </a:p>
        </p:txBody>
      </p:sp>
      <p:sp>
        <p:nvSpPr>
          <p:cNvPr id="4" name="Slide Number Placeholder 3"/>
          <p:cNvSpPr>
            <a:spLocks noGrp="1"/>
          </p:cNvSpPr>
          <p:nvPr>
            <p:ph type="sldNum" sz="quarter" idx="10"/>
          </p:nvPr>
        </p:nvSpPr>
        <p:spPr/>
        <p:txBody>
          <a:bodyPr/>
          <a:lstStyle/>
          <a:p>
            <a:pPr>
              <a:defRPr/>
            </a:pPr>
            <a:fld id="{C89979C4-88ED-439F-B132-6054D4EC51CF}" type="slidenum">
              <a:rPr lang="en-US" smtClean="0"/>
              <a:pPr>
                <a:defRPr/>
              </a:pPr>
              <a:t>36</a:t>
            </a:fld>
            <a:endParaRPr lang="en-US"/>
          </a:p>
        </p:txBody>
      </p:sp>
    </p:spTree>
    <p:extLst>
      <p:ext uri="{BB962C8B-B14F-4D97-AF65-F5344CB8AC3E}">
        <p14:creationId xmlns:p14="http://schemas.microsoft.com/office/powerpoint/2010/main" val="35351416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a:ln/>
        </p:spPr>
      </p:sp>
      <p:sp>
        <p:nvSpPr>
          <p:cNvPr id="108547" name="Notes Placeholder 2"/>
          <p:cNvSpPr>
            <a:spLocks noGrp="1"/>
          </p:cNvSpPr>
          <p:nvPr>
            <p:ph type="body" idx="1"/>
          </p:nvPr>
        </p:nvSpPr>
        <p:spPr>
          <a:noFill/>
          <a:ln/>
        </p:spPr>
        <p:txBody>
          <a:bodyPr/>
          <a:lstStyle/>
          <a:p>
            <a:r>
              <a:rPr lang="en-US" dirty="0" smtClean="0">
                <a:latin typeface="Arial" pitchFamily="34" charset="0"/>
              </a:rPr>
              <a:t>Required</a:t>
            </a:r>
            <a:r>
              <a:rPr lang="en-US" baseline="0" dirty="0" smtClean="0">
                <a:latin typeface="Arial" pitchFamily="34" charset="0"/>
              </a:rPr>
              <a:t> Documentation</a:t>
            </a:r>
          </a:p>
          <a:p>
            <a:r>
              <a:rPr lang="en-US" baseline="0" dirty="0" smtClean="0">
                <a:latin typeface="Arial" pitchFamily="34" charset="0"/>
              </a:rPr>
              <a:t>-Packing list</a:t>
            </a:r>
          </a:p>
          <a:p>
            <a:endParaRPr lang="en-US" baseline="0" dirty="0" smtClean="0">
              <a:latin typeface="Arial" pitchFamily="34" charset="0"/>
            </a:endParaRPr>
          </a:p>
          <a:p>
            <a:endParaRPr lang="en-US" baseline="0" dirty="0" smtClean="0">
              <a:latin typeface="Arial" pitchFamily="34" charset="0"/>
            </a:endParaRPr>
          </a:p>
          <a:p>
            <a:endParaRPr lang="en-US" baseline="0" dirty="0" smtClean="0">
              <a:latin typeface="Arial" pitchFamily="34" charset="0"/>
            </a:endParaRPr>
          </a:p>
          <a:p>
            <a:endParaRPr lang="en-US" baseline="0" dirty="0" smtClean="0">
              <a:latin typeface="Arial" pitchFamily="34" charset="0"/>
            </a:endParaRPr>
          </a:p>
          <a:p>
            <a:r>
              <a:rPr lang="en-US" baseline="0" dirty="0" smtClean="0">
                <a:latin typeface="Arial" pitchFamily="34" charset="0"/>
              </a:rPr>
              <a:t>-Shipping waybill</a:t>
            </a:r>
          </a:p>
          <a:p>
            <a:endParaRPr lang="en-US" baseline="0" dirty="0" smtClean="0">
              <a:latin typeface="Arial" pitchFamily="34" charset="0"/>
            </a:endParaRPr>
          </a:p>
          <a:p>
            <a:r>
              <a:rPr lang="en-US" baseline="0" dirty="0" smtClean="0">
                <a:latin typeface="Arial" pitchFamily="34" charset="0"/>
              </a:rPr>
              <a:t>-An itemized list of contents</a:t>
            </a:r>
          </a:p>
          <a:p>
            <a:endParaRPr lang="en-US" baseline="0" dirty="0" smtClean="0">
              <a:latin typeface="Arial" pitchFamily="34" charset="0"/>
            </a:endParaRPr>
          </a:p>
          <a:p>
            <a:endParaRPr lang="en-US" baseline="0" dirty="0" smtClean="0">
              <a:latin typeface="Arial" pitchFamily="34" charset="0"/>
            </a:endParaRPr>
          </a:p>
          <a:p>
            <a:r>
              <a:rPr lang="en-US" baseline="0" dirty="0" smtClean="0">
                <a:latin typeface="Arial" pitchFamily="34" charset="0"/>
              </a:rPr>
              <a:t>-Category A packages also require</a:t>
            </a:r>
          </a:p>
        </p:txBody>
      </p:sp>
      <p:sp>
        <p:nvSpPr>
          <p:cNvPr id="108548" name="Slide Number Placeholder 3"/>
          <p:cNvSpPr>
            <a:spLocks noGrp="1"/>
          </p:cNvSpPr>
          <p:nvPr>
            <p:ph type="sldNum" sz="quarter" idx="5"/>
          </p:nvPr>
        </p:nvSpPr>
        <p:spPr>
          <a:noFill/>
        </p:spPr>
        <p:txBody>
          <a:bodyPr/>
          <a:lstStyle/>
          <a:p>
            <a:fld id="{4DFE99D6-9E31-4ECD-BB82-8B1F549E6370}" type="slidenum">
              <a:rPr lang="en-US" smtClean="0">
                <a:latin typeface="Arial" pitchFamily="34" charset="0"/>
              </a:rPr>
              <a:pPr/>
              <a:t>37</a:t>
            </a:fld>
            <a:endParaRPr lang="en-US" smtClean="0">
              <a:latin typeface="Arial" pitchFamily="34" charset="0"/>
            </a:endParaRPr>
          </a:p>
        </p:txBody>
      </p:sp>
    </p:spTree>
    <p:extLst>
      <p:ext uri="{BB962C8B-B14F-4D97-AF65-F5344CB8AC3E}">
        <p14:creationId xmlns:p14="http://schemas.microsoft.com/office/powerpoint/2010/main" val="229816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2D5C0B9-CA10-4E36-8D04-076AEC5BF8BB}" type="slidenum">
              <a:rPr lang="en-US" smtClean="0"/>
              <a:pPr/>
              <a:t>38</a:t>
            </a:fld>
            <a:endParaRPr lang="en-US"/>
          </a:p>
        </p:txBody>
      </p:sp>
    </p:spTree>
    <p:extLst>
      <p:ext uri="{BB962C8B-B14F-4D97-AF65-F5344CB8AC3E}">
        <p14:creationId xmlns:p14="http://schemas.microsoft.com/office/powerpoint/2010/main" val="9155009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13"/>
          <p:cNvSpPr>
            <a:spLocks noGrp="1" noChangeArrowheads="1"/>
          </p:cNvSpPr>
          <p:nvPr>
            <p:ph type="sldNum" sz="quarter" idx="5"/>
          </p:nvPr>
        </p:nvSpPr>
        <p:spPr>
          <a:noFill/>
        </p:spPr>
        <p:txBody>
          <a:bodyPr/>
          <a:lstStyle/>
          <a:p>
            <a:fld id="{23D5DFF9-4E42-49D5-9034-B8A65F302A65}" type="slidenum">
              <a:rPr lang="en-US" smtClean="0">
                <a:latin typeface="Arial" pitchFamily="34" charset="0"/>
              </a:rPr>
              <a:pPr/>
              <a:t>39</a:t>
            </a:fld>
            <a:endParaRPr lang="en-US" smtClean="0">
              <a:latin typeface="Arial" pitchFamily="34" charset="0"/>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p:spPr>
        <p:txBody>
          <a:bodyPr/>
          <a:lstStyle/>
          <a:p>
            <a:pPr>
              <a:buFont typeface="Arial" pitchFamily="34" charset="0"/>
              <a:buChar char="•"/>
            </a:pPr>
            <a:r>
              <a:rPr lang="en-US" dirty="0" smtClean="0">
                <a:latin typeface="Arial" pitchFamily="34" charset="0"/>
                <a:ea typeface="ＭＳ Ｐゴシック" pitchFamily="34" charset="-128"/>
              </a:rPr>
              <a:t>These</a:t>
            </a:r>
            <a:r>
              <a:rPr lang="en-US" baseline="0" dirty="0" smtClean="0">
                <a:latin typeface="Arial" pitchFamily="34" charset="0"/>
                <a:ea typeface="ＭＳ Ｐゴシック" pitchFamily="34" charset="-128"/>
              </a:rPr>
              <a:t> three spaces can be left blank, the carrier can fill them in. </a:t>
            </a:r>
          </a:p>
          <a:p>
            <a:pPr>
              <a:buFont typeface="Arial" pitchFamily="34" charset="0"/>
              <a:buChar char="•"/>
            </a:pPr>
            <a:r>
              <a:rPr lang="en-US" baseline="0" dirty="0" smtClean="0">
                <a:latin typeface="Arial" pitchFamily="34" charset="0"/>
                <a:ea typeface="ＭＳ Ｐゴシック" pitchFamily="34" charset="-128"/>
              </a:rPr>
              <a:t>Make sure to cross out (delete) the non-applicable aircraft type and the word “Radioactive”. </a:t>
            </a:r>
          </a:p>
          <a:p>
            <a:pPr>
              <a:buFont typeface="Arial" pitchFamily="34" charset="0"/>
              <a:buChar char="•"/>
            </a:pPr>
            <a:r>
              <a:rPr lang="en-US" baseline="0" dirty="0" smtClean="0">
                <a:latin typeface="Arial" pitchFamily="34" charset="0"/>
                <a:ea typeface="ＭＳ Ｐゴシック" pitchFamily="34" charset="-128"/>
              </a:rPr>
              <a:t>Address boxes of the shipper and consignee must match the To: and From: address boxes on the package. </a:t>
            </a:r>
          </a:p>
          <a:p>
            <a:pPr>
              <a:buFont typeface="Arial" pitchFamily="34" charset="0"/>
              <a:buChar char="•"/>
            </a:pPr>
            <a:r>
              <a:rPr lang="en-US" baseline="0" dirty="0" smtClean="0">
                <a:latin typeface="Arial" pitchFamily="34" charset="0"/>
                <a:ea typeface="ＭＳ Ｐゴシック" pitchFamily="34" charset="-128"/>
              </a:rPr>
              <a:t>Don’t forget to mark 1 of 1 pages.</a:t>
            </a:r>
            <a:endParaRPr lang="en-US" dirty="0" smtClean="0">
              <a:latin typeface="Arial" pitchFamily="34" charset="0"/>
              <a:ea typeface="ＭＳ Ｐゴシック" pitchFamily="34" charset="-128"/>
            </a:endParaRPr>
          </a:p>
        </p:txBody>
      </p:sp>
    </p:spTree>
    <p:extLst>
      <p:ext uri="{BB962C8B-B14F-4D97-AF65-F5344CB8AC3E}">
        <p14:creationId xmlns:p14="http://schemas.microsoft.com/office/powerpoint/2010/main" val="6720950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13"/>
          <p:cNvSpPr>
            <a:spLocks noGrp="1" noChangeArrowheads="1"/>
          </p:cNvSpPr>
          <p:nvPr>
            <p:ph type="sldNum" sz="quarter" idx="5"/>
          </p:nvPr>
        </p:nvSpPr>
        <p:spPr>
          <a:noFill/>
        </p:spPr>
        <p:txBody>
          <a:bodyPr/>
          <a:lstStyle/>
          <a:p>
            <a:fld id="{7DCBA712-EA84-4612-8CC7-2404D7D8460B}" type="slidenum">
              <a:rPr lang="en-US" smtClean="0">
                <a:latin typeface="Arial" pitchFamily="34" charset="0"/>
              </a:rPr>
              <a:pPr/>
              <a:t>41</a:t>
            </a:fld>
            <a:endParaRPr lang="en-US" smtClean="0">
              <a:latin typeface="Arial" pitchFamily="34"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r>
              <a:rPr lang="en-US" baseline="0" dirty="0" smtClean="0">
                <a:latin typeface="Arial" pitchFamily="34" charset="0"/>
                <a:ea typeface="ＭＳ Ｐゴシック" pitchFamily="34" charset="-128"/>
              </a:rPr>
              <a:t>The technical name is not necessary on the package, it must be included on the paperwork. (In this case Hepatitis B virus)</a:t>
            </a:r>
          </a:p>
          <a:p>
            <a:endParaRPr lang="en-US" baseline="0" dirty="0" smtClean="0">
              <a:latin typeface="Arial" pitchFamily="34" charset="0"/>
              <a:ea typeface="ＭＳ Ｐゴシック" pitchFamily="34" charset="-128"/>
            </a:endParaRPr>
          </a:p>
          <a:p>
            <a:endParaRPr lang="en-US" baseline="0" dirty="0" smtClean="0">
              <a:latin typeface="Arial" pitchFamily="34" charset="0"/>
              <a:ea typeface="ＭＳ Ｐゴシック" pitchFamily="34" charset="-128"/>
            </a:endParaRPr>
          </a:p>
          <a:p>
            <a:r>
              <a:rPr lang="en-US" baseline="0" dirty="0" smtClean="0">
                <a:latin typeface="Arial" pitchFamily="34" charset="0"/>
                <a:ea typeface="ＭＳ Ｐゴシック" pitchFamily="34" charset="-128"/>
              </a:rPr>
              <a:t>Include a name, title, place and date. </a:t>
            </a:r>
          </a:p>
          <a:p>
            <a:r>
              <a:rPr lang="en-US" baseline="0" dirty="0" smtClean="0">
                <a:latin typeface="Arial" pitchFamily="34" charset="0"/>
                <a:ea typeface="ＭＳ Ｐゴシック" pitchFamily="34" charset="-128"/>
              </a:rPr>
              <a:t>24 hour emergency number requirements: </a:t>
            </a:r>
          </a:p>
          <a:p>
            <a:pPr>
              <a:buFont typeface="Arial" pitchFamily="34" charset="0"/>
              <a:buChar char="•"/>
            </a:pPr>
            <a:r>
              <a:rPr lang="en-US" baseline="0" dirty="0" smtClean="0">
                <a:latin typeface="Arial" pitchFamily="34" charset="0"/>
                <a:ea typeface="ＭＳ Ｐゴシック" pitchFamily="34" charset="-128"/>
              </a:rPr>
              <a:t>Must be answered at all times the package is in transit (no voice mail or pager) </a:t>
            </a:r>
          </a:p>
          <a:p>
            <a:pPr>
              <a:buFont typeface="Arial" pitchFamily="34" charset="0"/>
              <a:buChar char="•"/>
            </a:pPr>
            <a:r>
              <a:rPr lang="en-US" baseline="0" dirty="0" smtClean="0">
                <a:latin typeface="Arial" pitchFamily="34" charset="0"/>
                <a:ea typeface="ＭＳ Ｐゴシック" pitchFamily="34" charset="-128"/>
              </a:rPr>
              <a:t>The person who answers must have </a:t>
            </a:r>
          </a:p>
          <a:p>
            <a:pPr lvl="1">
              <a:buFont typeface="Arial" pitchFamily="34" charset="0"/>
              <a:buChar char="•"/>
            </a:pPr>
            <a:r>
              <a:rPr lang="en-US" baseline="0" dirty="0" smtClean="0">
                <a:latin typeface="Arial" pitchFamily="34" charset="0"/>
                <a:ea typeface="ＭＳ Ｐゴシック" pitchFamily="34" charset="-128"/>
              </a:rPr>
              <a:t>Detailed emergency response and incident mitigation information for the shipment</a:t>
            </a:r>
          </a:p>
          <a:p>
            <a:pPr lvl="1">
              <a:buFont typeface="Arial" pitchFamily="34" charset="0"/>
              <a:buChar char="•"/>
            </a:pPr>
            <a:r>
              <a:rPr lang="en-US" baseline="0" dirty="0" smtClean="0">
                <a:latin typeface="Arial" pitchFamily="34" charset="0"/>
                <a:ea typeface="ＭＳ Ｐゴシック" pitchFamily="34" charset="-128"/>
              </a:rPr>
              <a:t>Must be a legal representative (or someone who is capable of and accepts responsibility for) the shipper. </a:t>
            </a:r>
          </a:p>
          <a:p>
            <a:endParaRPr lang="en-US" baseline="0" dirty="0" smtClean="0">
              <a:latin typeface="Arial" pitchFamily="34" charset="0"/>
              <a:ea typeface="ＭＳ Ｐゴシック" pitchFamily="34" charset="-128"/>
            </a:endParaRPr>
          </a:p>
        </p:txBody>
      </p:sp>
    </p:spTree>
    <p:extLst>
      <p:ext uri="{BB962C8B-B14F-4D97-AF65-F5344CB8AC3E}">
        <p14:creationId xmlns:p14="http://schemas.microsoft.com/office/powerpoint/2010/main" val="3871267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There are many and varied agencies and interests that regulate the shipment of dangerous goods.</a:t>
            </a:r>
            <a:endParaRPr lang="en-US" dirty="0"/>
          </a:p>
        </p:txBody>
      </p:sp>
      <p:sp>
        <p:nvSpPr>
          <p:cNvPr id="4" name="Slide Number Placeholder 3"/>
          <p:cNvSpPr>
            <a:spLocks noGrp="1"/>
          </p:cNvSpPr>
          <p:nvPr>
            <p:ph type="sldNum" sz="quarter" idx="10"/>
          </p:nvPr>
        </p:nvSpPr>
        <p:spPr/>
        <p:txBody>
          <a:bodyPr/>
          <a:lstStyle/>
          <a:p>
            <a:pPr>
              <a:defRPr/>
            </a:pPr>
            <a:fld id="{C89979C4-88ED-439F-B132-6054D4EC51CF}" type="slidenum">
              <a:rPr lang="en-US" smtClean="0"/>
              <a:pPr>
                <a:defRPr/>
              </a:pPr>
              <a:t>5</a:t>
            </a:fld>
            <a:endParaRPr lang="en-US"/>
          </a:p>
        </p:txBody>
      </p:sp>
    </p:spTree>
    <p:extLst>
      <p:ext uri="{BB962C8B-B14F-4D97-AF65-F5344CB8AC3E}">
        <p14:creationId xmlns:p14="http://schemas.microsoft.com/office/powerpoint/2010/main" val="27982589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13"/>
          <p:cNvSpPr>
            <a:spLocks noGrp="1" noChangeArrowheads="1"/>
          </p:cNvSpPr>
          <p:nvPr>
            <p:ph type="sldNum" sz="quarter" idx="5"/>
          </p:nvPr>
        </p:nvSpPr>
        <p:spPr>
          <a:noFill/>
        </p:spPr>
        <p:txBody>
          <a:bodyPr/>
          <a:lstStyle/>
          <a:p>
            <a:fld id="{B0EE23D1-0516-456C-B363-0520C53DFF8C}" type="slidenum">
              <a:rPr lang="en-US" smtClean="0">
                <a:latin typeface="Arial" pitchFamily="34" charset="0"/>
              </a:rPr>
              <a:pPr/>
              <a:t>42</a:t>
            </a:fld>
            <a:endParaRPr lang="en-US" smtClean="0">
              <a:latin typeface="Arial" pitchFamily="34" charset="0"/>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p:spPr>
        <p:txBody>
          <a:bodyPr/>
          <a:lstStyle/>
          <a:p>
            <a:r>
              <a:rPr lang="en-US" dirty="0" smtClean="0">
                <a:latin typeface="Arial" pitchFamily="34" charset="0"/>
                <a:ea typeface="ＭＳ Ｐゴシック" pitchFamily="34" charset="-128"/>
              </a:rPr>
              <a:t>List mistakes found:</a:t>
            </a:r>
          </a:p>
        </p:txBody>
      </p:sp>
    </p:spTree>
    <p:extLst>
      <p:ext uri="{BB962C8B-B14F-4D97-AF65-F5344CB8AC3E}">
        <p14:creationId xmlns:p14="http://schemas.microsoft.com/office/powerpoint/2010/main" val="37559158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p:spPr>
        <p:txBody>
          <a:bodyPr/>
          <a:lstStyle/>
          <a:p>
            <a:r>
              <a:rPr lang="en-US" dirty="0" smtClean="0">
                <a:latin typeface="Arial" pitchFamily="34" charset="0"/>
              </a:rPr>
              <a:t>Definition of a Material</a:t>
            </a:r>
            <a:r>
              <a:rPr lang="en-US" baseline="0" dirty="0" smtClean="0">
                <a:latin typeface="Arial" pitchFamily="34" charset="0"/>
              </a:rPr>
              <a:t> Transfer Agreement (MTA):</a:t>
            </a:r>
            <a:endParaRPr lang="en-US" dirty="0" smtClean="0">
              <a:latin typeface="Arial" pitchFamily="34" charset="0"/>
            </a:endParaRPr>
          </a:p>
        </p:txBody>
      </p:sp>
    </p:spTree>
    <p:extLst>
      <p:ext uri="{BB962C8B-B14F-4D97-AF65-F5344CB8AC3E}">
        <p14:creationId xmlns:p14="http://schemas.microsoft.com/office/powerpoint/2010/main" val="36997951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p:spPr>
        <p:txBody>
          <a:bodyPr/>
          <a:lstStyle/>
          <a:p>
            <a:r>
              <a:rPr lang="en-US" dirty="0" smtClean="0">
                <a:latin typeface="Arial" pitchFamily="34" charset="0"/>
              </a:rPr>
              <a:t>List some</a:t>
            </a:r>
            <a:r>
              <a:rPr lang="en-US" baseline="0" dirty="0" smtClean="0">
                <a:latin typeface="Arial" pitchFamily="34" charset="0"/>
              </a:rPr>
              <a:t> </a:t>
            </a:r>
            <a:r>
              <a:rPr lang="en-US" dirty="0" smtClean="0">
                <a:latin typeface="Arial" pitchFamily="34" charset="0"/>
              </a:rPr>
              <a:t>key considerations for Import and Export requirements:</a:t>
            </a:r>
          </a:p>
        </p:txBody>
      </p:sp>
    </p:spTree>
    <p:extLst>
      <p:ext uri="{BB962C8B-B14F-4D97-AF65-F5344CB8AC3E}">
        <p14:creationId xmlns:p14="http://schemas.microsoft.com/office/powerpoint/2010/main" val="28771229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These are some examples</a:t>
            </a:r>
            <a:r>
              <a:rPr lang="en-US" baseline="0" dirty="0" smtClean="0"/>
              <a:t> of materials that require import permits </a:t>
            </a:r>
            <a:r>
              <a:rPr lang="en-US" b="1" u="sng" baseline="0" dirty="0" smtClean="0"/>
              <a:t>in the US</a:t>
            </a:r>
            <a:r>
              <a:rPr lang="en-US" baseline="0" dirty="0" smtClean="0"/>
              <a:t>. Other countries may have similar requirements. </a:t>
            </a:r>
          </a:p>
          <a:p>
            <a:endParaRPr lang="en-US" baseline="0" dirty="0" smtClean="0"/>
          </a:p>
          <a:p>
            <a:r>
              <a:rPr lang="en-US" baseline="0" dirty="0" smtClean="0"/>
              <a:t>If you are shipping one of these items to the US, who is responsible for obtaining the necessary import permit?</a:t>
            </a:r>
          </a:p>
          <a:p>
            <a:endParaRPr lang="en-US" baseline="0" dirty="0" smtClean="0"/>
          </a:p>
        </p:txBody>
      </p:sp>
      <p:sp>
        <p:nvSpPr>
          <p:cNvPr id="4" name="Slide Number Placeholder 3"/>
          <p:cNvSpPr>
            <a:spLocks noGrp="1"/>
          </p:cNvSpPr>
          <p:nvPr>
            <p:ph type="sldNum" sz="quarter" idx="10"/>
          </p:nvPr>
        </p:nvSpPr>
        <p:spPr/>
        <p:txBody>
          <a:bodyPr/>
          <a:lstStyle/>
          <a:p>
            <a:pPr>
              <a:defRPr/>
            </a:pPr>
            <a:fld id="{C89979C4-88ED-439F-B132-6054D4EC51CF}" type="slidenum">
              <a:rPr lang="en-US" smtClean="0"/>
              <a:pPr>
                <a:defRPr/>
              </a:pPr>
              <a:t>45</a:t>
            </a:fld>
            <a:endParaRPr lang="en-US"/>
          </a:p>
        </p:txBody>
      </p:sp>
    </p:spTree>
    <p:extLst>
      <p:ext uri="{BB962C8B-B14F-4D97-AF65-F5344CB8AC3E}">
        <p14:creationId xmlns:p14="http://schemas.microsoft.com/office/powerpoint/2010/main" val="32120972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Questions to consider</a:t>
            </a:r>
            <a:r>
              <a:rPr lang="en-US" baseline="0" dirty="0" smtClean="0"/>
              <a:t> for all shipments:</a:t>
            </a:r>
          </a:p>
          <a:p>
            <a:pPr lvl="0">
              <a:buFont typeface="Arial" pitchFamily="34" charset="0"/>
              <a:buChar char="•"/>
            </a:pPr>
            <a:r>
              <a:rPr lang="en-US" dirty="0" smtClean="0"/>
              <a:t>Is an import and/or an export permit needed?</a:t>
            </a:r>
          </a:p>
          <a:p>
            <a:pPr lvl="0">
              <a:buFont typeface="Arial" pitchFamily="34" charset="0"/>
              <a:buChar char="•"/>
            </a:pPr>
            <a:r>
              <a:rPr lang="en-US" dirty="0" smtClean="0"/>
              <a:t>Material transfer agreement or other agreement to share materials prior to shipping?</a:t>
            </a:r>
          </a:p>
          <a:p>
            <a:pPr lvl="0">
              <a:buFont typeface="Arial" pitchFamily="34" charset="0"/>
              <a:buChar char="•"/>
            </a:pPr>
            <a:r>
              <a:rPr lang="en-US" dirty="0" smtClean="0"/>
              <a:t>Documentation indicating recipient is authorized to have material?</a:t>
            </a:r>
          </a:p>
          <a:p>
            <a:endParaRPr lang="en-US" baseline="0" dirty="0" smtClean="0"/>
          </a:p>
        </p:txBody>
      </p:sp>
      <p:sp>
        <p:nvSpPr>
          <p:cNvPr id="4" name="Slide Number Placeholder 3"/>
          <p:cNvSpPr>
            <a:spLocks noGrp="1"/>
          </p:cNvSpPr>
          <p:nvPr>
            <p:ph type="sldNum" sz="quarter" idx="10"/>
          </p:nvPr>
        </p:nvSpPr>
        <p:spPr/>
        <p:txBody>
          <a:bodyPr/>
          <a:lstStyle/>
          <a:p>
            <a:pPr>
              <a:defRPr/>
            </a:pPr>
            <a:fld id="{C89979C4-88ED-439F-B132-6054D4EC51CF}" type="slidenum">
              <a:rPr lang="en-US" smtClean="0"/>
              <a:pPr>
                <a:defRPr/>
              </a:pPr>
              <a:t>46</a:t>
            </a:fld>
            <a:endParaRPr lang="en-US"/>
          </a:p>
        </p:txBody>
      </p:sp>
    </p:spTree>
    <p:extLst>
      <p:ext uri="{BB962C8B-B14F-4D97-AF65-F5344CB8AC3E}">
        <p14:creationId xmlns:p14="http://schemas.microsoft.com/office/powerpoint/2010/main" val="4235864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ln/>
        </p:spPr>
      </p:sp>
      <p:sp>
        <p:nvSpPr>
          <p:cNvPr id="87043" name="Notes Placeholder 2"/>
          <p:cNvSpPr>
            <a:spLocks noGrp="1"/>
          </p:cNvSpPr>
          <p:nvPr>
            <p:ph type="body" idx="1"/>
          </p:nvPr>
        </p:nvSpPr>
        <p:spPr>
          <a:noFill/>
          <a:ln/>
        </p:spPr>
        <p:txBody>
          <a:bodyPr/>
          <a:lstStyle/>
          <a:p>
            <a:r>
              <a:rPr lang="en-US" dirty="0" smtClean="0">
                <a:latin typeface="Arial" pitchFamily="34" charset="0"/>
              </a:rPr>
              <a:t>You</a:t>
            </a:r>
            <a:r>
              <a:rPr lang="en-US" baseline="0" dirty="0" smtClean="0">
                <a:latin typeface="Arial" pitchFamily="34" charset="0"/>
              </a:rPr>
              <a:t> may need to research and review with the participants State and Operator variations that may apply to their countries/regions. </a:t>
            </a:r>
            <a:endParaRPr lang="en-US" dirty="0" smtClean="0">
              <a:latin typeface="Arial" pitchFamily="34" charset="0"/>
            </a:endParaRPr>
          </a:p>
        </p:txBody>
      </p:sp>
      <p:sp>
        <p:nvSpPr>
          <p:cNvPr id="87044" name="Slide Number Placeholder 3"/>
          <p:cNvSpPr>
            <a:spLocks noGrp="1"/>
          </p:cNvSpPr>
          <p:nvPr>
            <p:ph type="sldNum" sz="quarter" idx="5"/>
          </p:nvPr>
        </p:nvSpPr>
        <p:spPr>
          <a:noFill/>
        </p:spPr>
        <p:txBody>
          <a:bodyPr/>
          <a:lstStyle/>
          <a:p>
            <a:fld id="{2A0E6164-6BAC-4944-8E45-3BFB9AA95FDD}" type="slidenum">
              <a:rPr lang="en-US" smtClean="0">
                <a:latin typeface="Arial" pitchFamily="34" charset="0"/>
              </a:rPr>
              <a:pPr/>
              <a:t>47</a:t>
            </a:fld>
            <a:endParaRPr lang="en-US" smtClean="0">
              <a:latin typeface="Arial" pitchFamily="34" charset="0"/>
            </a:endParaRPr>
          </a:p>
        </p:txBody>
      </p:sp>
    </p:spTree>
    <p:extLst>
      <p:ext uri="{BB962C8B-B14F-4D97-AF65-F5344CB8AC3E}">
        <p14:creationId xmlns:p14="http://schemas.microsoft.com/office/powerpoint/2010/main" val="14902458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697213" indent="-697213">
              <a:spcBef>
                <a:spcPct val="50000"/>
              </a:spcBef>
            </a:pPr>
            <a:r>
              <a:rPr lang="en-US" dirty="0" smtClean="0">
                <a:solidFill>
                  <a:srgbClr val="003278"/>
                </a:solidFill>
              </a:rPr>
              <a:t>Training Requirements </a:t>
            </a:r>
          </a:p>
          <a:p>
            <a:pPr marL="697213" indent="-697213">
              <a:spcBef>
                <a:spcPct val="50000"/>
              </a:spcBef>
              <a:buFont typeface="Arial" pitchFamily="34" charset="0"/>
              <a:buChar char="•"/>
            </a:pPr>
            <a:r>
              <a:rPr lang="en-US" dirty="0" smtClean="0">
                <a:solidFill>
                  <a:srgbClr val="003278"/>
                </a:solidFill>
              </a:rPr>
              <a:t>General Awareness/Familiarization</a:t>
            </a:r>
          </a:p>
          <a:p>
            <a:pPr marL="697213" indent="-697213">
              <a:spcBef>
                <a:spcPct val="50000"/>
              </a:spcBef>
              <a:buFont typeface="Arial" pitchFamily="34" charset="0"/>
              <a:buChar char="•"/>
            </a:pPr>
            <a:r>
              <a:rPr lang="en-US" dirty="0" smtClean="0">
                <a:solidFill>
                  <a:srgbClr val="003278"/>
                </a:solidFill>
              </a:rPr>
              <a:t>Function Specific</a:t>
            </a:r>
          </a:p>
          <a:p>
            <a:pPr marL="697213" indent="-697213">
              <a:spcBef>
                <a:spcPct val="50000"/>
              </a:spcBef>
              <a:buFont typeface="Arial" pitchFamily="34" charset="0"/>
              <a:buChar char="•"/>
            </a:pPr>
            <a:r>
              <a:rPr lang="en-US" dirty="0" smtClean="0">
                <a:solidFill>
                  <a:srgbClr val="003278"/>
                </a:solidFill>
              </a:rPr>
              <a:t>Safety/Security</a:t>
            </a:r>
          </a:p>
          <a:p>
            <a:pPr marL="697213" indent="-697213">
              <a:spcBef>
                <a:spcPct val="50000"/>
              </a:spcBef>
              <a:buFont typeface="Arial" pitchFamily="34" charset="0"/>
              <a:buChar char="•"/>
            </a:pPr>
            <a:r>
              <a:rPr lang="en-US" dirty="0" smtClean="0">
                <a:solidFill>
                  <a:srgbClr val="003278"/>
                </a:solidFill>
              </a:rPr>
              <a:t>Record Keeping</a:t>
            </a:r>
          </a:p>
          <a:p>
            <a:pPr marL="697213" indent="-697213">
              <a:spcBef>
                <a:spcPct val="50000"/>
              </a:spcBef>
              <a:buFont typeface="Arial" pitchFamily="34" charset="0"/>
              <a:buChar char="•"/>
            </a:pPr>
            <a:r>
              <a:rPr lang="en-US" dirty="0" smtClean="0">
                <a:solidFill>
                  <a:srgbClr val="003278"/>
                </a:solidFill>
              </a:rPr>
              <a:t>Testing</a:t>
            </a:r>
          </a:p>
          <a:p>
            <a:pPr marL="697213" indent="-697213">
              <a:spcBef>
                <a:spcPct val="50000"/>
              </a:spcBef>
              <a:buFont typeface="Arial" pitchFamily="34" charset="0"/>
              <a:buChar char="•"/>
            </a:pPr>
            <a:r>
              <a:rPr lang="en-US" dirty="0" smtClean="0">
                <a:solidFill>
                  <a:srgbClr val="003278"/>
                </a:solidFill>
              </a:rPr>
              <a:t>Employer certification</a:t>
            </a:r>
          </a:p>
          <a:p>
            <a:pPr marL="697213" indent="-697213">
              <a:spcBef>
                <a:spcPct val="50000"/>
              </a:spcBef>
              <a:buFont typeface="Arial" pitchFamily="34" charset="0"/>
              <a:buChar char="•"/>
            </a:pPr>
            <a:r>
              <a:rPr lang="en-US" dirty="0" smtClean="0">
                <a:solidFill>
                  <a:srgbClr val="003278"/>
                </a:solidFill>
              </a:rPr>
              <a:t>Valid for 2 years</a:t>
            </a:r>
          </a:p>
          <a:p>
            <a:pPr marL="697213" indent="-697213">
              <a:spcBef>
                <a:spcPct val="50000"/>
              </a:spcBef>
              <a:buFont typeface="Arial" pitchFamily="34" charset="0"/>
              <a:buChar char="•"/>
            </a:pPr>
            <a:r>
              <a:rPr lang="en-US" dirty="0" smtClean="0">
                <a:solidFill>
                  <a:srgbClr val="003278"/>
                </a:solidFill>
              </a:rPr>
              <a:t>Update when regulations change</a:t>
            </a:r>
          </a:p>
          <a:p>
            <a:endParaRPr lang="en-US" dirty="0"/>
          </a:p>
        </p:txBody>
      </p:sp>
      <p:sp>
        <p:nvSpPr>
          <p:cNvPr id="4" name="Slide Number Placeholder 3"/>
          <p:cNvSpPr>
            <a:spLocks noGrp="1"/>
          </p:cNvSpPr>
          <p:nvPr>
            <p:ph type="sldNum" sz="quarter" idx="10"/>
          </p:nvPr>
        </p:nvSpPr>
        <p:spPr/>
        <p:txBody>
          <a:bodyPr/>
          <a:lstStyle/>
          <a:p>
            <a:fld id="{E2D5C0B9-CA10-4E36-8D04-076AEC5BF8BB}" type="slidenum">
              <a:rPr lang="en-US" smtClean="0"/>
              <a:pPr/>
              <a:t>48</a:t>
            </a:fld>
            <a:endParaRPr lang="en-US"/>
          </a:p>
        </p:txBody>
      </p:sp>
    </p:spTree>
    <p:extLst>
      <p:ext uri="{BB962C8B-B14F-4D97-AF65-F5344CB8AC3E}">
        <p14:creationId xmlns:p14="http://schemas.microsoft.com/office/powerpoint/2010/main" val="39069997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List some security </a:t>
            </a:r>
            <a:r>
              <a:rPr lang="en-US" dirty="0" err="1" smtClean="0"/>
              <a:t>requirments</a:t>
            </a:r>
            <a:r>
              <a:rPr lang="en-US" baseline="0" dirty="0" smtClean="0"/>
              <a:t>:</a:t>
            </a:r>
          </a:p>
          <a:p>
            <a:pPr>
              <a:buFont typeface="Arial" pitchFamily="34" charset="0"/>
              <a:buChar char="•"/>
            </a:pPr>
            <a:r>
              <a:rPr lang="en-US" baseline="0" dirty="0" smtClean="0"/>
              <a:t>L</a:t>
            </a:r>
          </a:p>
          <a:p>
            <a:pPr>
              <a:buFont typeface="Arial" pitchFamily="34" charset="0"/>
              <a:buChar char="•"/>
            </a:pPr>
            <a:r>
              <a:rPr lang="en-US" baseline="0" dirty="0" smtClean="0"/>
              <a:t>L</a:t>
            </a:r>
          </a:p>
          <a:p>
            <a:pPr>
              <a:buFont typeface="Arial" pitchFamily="34" charset="0"/>
              <a:buChar char="•"/>
            </a:pPr>
            <a:r>
              <a:rPr lang="en-US" baseline="0" dirty="0" smtClean="0"/>
              <a:t>L</a:t>
            </a:r>
          </a:p>
          <a:p>
            <a:pPr>
              <a:buFont typeface="Arial" pitchFamily="34" charset="0"/>
              <a:buChar char="•"/>
            </a:pPr>
            <a:r>
              <a:rPr lang="en-US" baseline="0" dirty="0" smtClean="0"/>
              <a:t>L</a:t>
            </a:r>
          </a:p>
          <a:p>
            <a:pPr>
              <a:buFont typeface="Arial" pitchFamily="34" charset="0"/>
              <a:buChar char="•"/>
            </a:pPr>
            <a:r>
              <a:rPr lang="en-US" baseline="0" dirty="0" smtClean="0"/>
              <a:t>L</a:t>
            </a:r>
          </a:p>
          <a:p>
            <a:pPr>
              <a:buFont typeface="Arial" pitchFamily="34" charset="0"/>
              <a:buChar char="•"/>
            </a:pPr>
            <a:r>
              <a:rPr lang="en-US" baseline="0" dirty="0" smtClean="0"/>
              <a:t>L</a:t>
            </a:r>
            <a:endParaRPr lang="en-US" dirty="0"/>
          </a:p>
        </p:txBody>
      </p:sp>
      <p:sp>
        <p:nvSpPr>
          <p:cNvPr id="4" name="Slide Number Placeholder 3"/>
          <p:cNvSpPr>
            <a:spLocks noGrp="1"/>
          </p:cNvSpPr>
          <p:nvPr>
            <p:ph type="sldNum" sz="quarter" idx="10"/>
          </p:nvPr>
        </p:nvSpPr>
        <p:spPr/>
        <p:txBody>
          <a:bodyPr/>
          <a:lstStyle/>
          <a:p>
            <a:fld id="{E2D5C0B9-CA10-4E36-8D04-076AEC5BF8BB}" type="slidenum">
              <a:rPr lang="en-US" smtClean="0"/>
              <a:pPr/>
              <a:t>49</a:t>
            </a:fld>
            <a:endParaRPr lang="en-US"/>
          </a:p>
        </p:txBody>
      </p:sp>
    </p:spTree>
    <p:extLst>
      <p:ext uri="{BB962C8B-B14F-4D97-AF65-F5344CB8AC3E}">
        <p14:creationId xmlns:p14="http://schemas.microsoft.com/office/powerpoint/2010/main" val="35754095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a:ln/>
        </p:spPr>
      </p:sp>
      <p:sp>
        <p:nvSpPr>
          <p:cNvPr id="114691" name="Notes Placeholder 2"/>
          <p:cNvSpPr>
            <a:spLocks noGrp="1"/>
          </p:cNvSpPr>
          <p:nvPr>
            <p:ph type="body" idx="1"/>
          </p:nvPr>
        </p:nvSpPr>
        <p:spPr>
          <a:noFill/>
          <a:ln/>
        </p:spPr>
        <p:txBody>
          <a:bodyPr/>
          <a:lstStyle/>
          <a:p>
            <a:r>
              <a:rPr lang="en-US" dirty="0" smtClean="0"/>
              <a:t>Record key elements</a:t>
            </a:r>
            <a:r>
              <a:rPr lang="en-US" baseline="0" dirty="0" smtClean="0"/>
              <a:t> of program management:</a:t>
            </a:r>
            <a:endParaRPr lang="en-US" dirty="0" smtClean="0"/>
          </a:p>
          <a:p>
            <a:endParaRPr lang="en-US" dirty="0" smtClean="0">
              <a:latin typeface="Arial" pitchFamily="34" charset="0"/>
            </a:endParaRPr>
          </a:p>
        </p:txBody>
      </p:sp>
      <p:sp>
        <p:nvSpPr>
          <p:cNvPr id="114692" name="Slide Number Placeholder 3"/>
          <p:cNvSpPr>
            <a:spLocks noGrp="1"/>
          </p:cNvSpPr>
          <p:nvPr>
            <p:ph type="sldNum" sz="quarter" idx="5"/>
          </p:nvPr>
        </p:nvSpPr>
        <p:spPr>
          <a:noFill/>
        </p:spPr>
        <p:txBody>
          <a:bodyPr/>
          <a:lstStyle/>
          <a:p>
            <a:fld id="{5C0B0DA8-FBE7-4500-B067-5B148FE4D317}" type="slidenum">
              <a:rPr lang="en-US" smtClean="0">
                <a:latin typeface="Arial" pitchFamily="34" charset="0"/>
              </a:rPr>
              <a:pPr/>
              <a:t>50</a:t>
            </a:fld>
            <a:endParaRPr lang="en-US" smtClean="0">
              <a:latin typeface="Arial" pitchFamily="34" charset="0"/>
            </a:endParaRPr>
          </a:p>
        </p:txBody>
      </p:sp>
    </p:spTree>
    <p:extLst>
      <p:ext uri="{BB962C8B-B14F-4D97-AF65-F5344CB8AC3E}">
        <p14:creationId xmlns:p14="http://schemas.microsoft.com/office/powerpoint/2010/main" val="7953858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a:ln/>
        </p:spPr>
      </p:sp>
      <p:sp>
        <p:nvSpPr>
          <p:cNvPr id="116739" name="Notes Placeholder 2"/>
          <p:cNvSpPr>
            <a:spLocks noGrp="1"/>
          </p:cNvSpPr>
          <p:nvPr>
            <p:ph type="body" idx="1"/>
          </p:nvPr>
        </p:nvSpPr>
        <p:spPr>
          <a:noFill/>
          <a:ln/>
        </p:spPr>
        <p:txBody>
          <a:bodyPr/>
          <a:lstStyle/>
          <a:p>
            <a:r>
              <a:rPr lang="en-US" dirty="0" smtClean="0">
                <a:latin typeface="Arial" pitchFamily="34" charset="0"/>
              </a:rPr>
              <a:t>Key considerations when selecting</a:t>
            </a:r>
            <a:r>
              <a:rPr lang="en-US" baseline="0" dirty="0" smtClean="0">
                <a:latin typeface="Arial" pitchFamily="34" charset="0"/>
              </a:rPr>
              <a:t> a carrier:</a:t>
            </a:r>
            <a:endParaRPr lang="en-US" dirty="0" smtClean="0">
              <a:latin typeface="Arial" pitchFamily="34" charset="0"/>
            </a:endParaRPr>
          </a:p>
        </p:txBody>
      </p:sp>
      <p:sp>
        <p:nvSpPr>
          <p:cNvPr id="116740" name="Slide Number Placeholder 3"/>
          <p:cNvSpPr>
            <a:spLocks noGrp="1"/>
          </p:cNvSpPr>
          <p:nvPr>
            <p:ph type="sldNum" sz="quarter" idx="5"/>
          </p:nvPr>
        </p:nvSpPr>
        <p:spPr>
          <a:noFill/>
        </p:spPr>
        <p:txBody>
          <a:bodyPr/>
          <a:lstStyle/>
          <a:p>
            <a:fld id="{AF12E617-0325-4CC1-904B-FE7A59781148}" type="slidenum">
              <a:rPr lang="en-US" smtClean="0">
                <a:latin typeface="Arial" pitchFamily="34" charset="0"/>
              </a:rPr>
              <a:pPr/>
              <a:t>51</a:t>
            </a:fld>
            <a:endParaRPr lang="en-US" smtClean="0">
              <a:latin typeface="Arial" pitchFamily="34" charset="0"/>
            </a:endParaRPr>
          </a:p>
        </p:txBody>
      </p:sp>
    </p:spTree>
    <p:extLst>
      <p:ext uri="{BB962C8B-B14F-4D97-AF65-F5344CB8AC3E}">
        <p14:creationId xmlns:p14="http://schemas.microsoft.com/office/powerpoint/2010/main" val="4179570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Why IATA?</a:t>
            </a:r>
          </a:p>
          <a:p>
            <a:pPr>
              <a:buFont typeface="Arial" pitchFamily="34" charset="0"/>
              <a:buChar char="•"/>
            </a:pPr>
            <a:r>
              <a:rPr lang="en-US" baseline="0" dirty="0" smtClean="0"/>
              <a:t>Most restrictive =&gt; most universal</a:t>
            </a:r>
          </a:p>
          <a:p>
            <a:pPr>
              <a:buFont typeface="Arial" pitchFamily="34" charset="0"/>
              <a:buChar char="•"/>
            </a:pPr>
            <a:r>
              <a:rPr lang="en-US" baseline="0" dirty="0" smtClean="0"/>
              <a:t>“Gold” standard</a:t>
            </a:r>
          </a:p>
          <a:p>
            <a:pPr>
              <a:buFont typeface="Arial" pitchFamily="34" charset="0"/>
              <a:buChar char="•"/>
            </a:pPr>
            <a:r>
              <a:rPr lang="en-US" baseline="0" dirty="0" smtClean="0"/>
              <a:t>Majority of air transport services are members</a:t>
            </a:r>
          </a:p>
          <a:p>
            <a:pPr>
              <a:buFont typeface="Arial" pitchFamily="34" charset="0"/>
              <a:buChar char="•"/>
            </a:pPr>
            <a:r>
              <a:rPr lang="en-US" baseline="0" dirty="0" smtClean="0"/>
              <a:t>Compatible with UN/ICAO</a:t>
            </a:r>
            <a:endParaRPr lang="en-US" dirty="0"/>
          </a:p>
        </p:txBody>
      </p:sp>
      <p:sp>
        <p:nvSpPr>
          <p:cNvPr id="4" name="Slide Number Placeholder 3"/>
          <p:cNvSpPr>
            <a:spLocks noGrp="1"/>
          </p:cNvSpPr>
          <p:nvPr>
            <p:ph type="sldNum" sz="quarter" idx="10"/>
          </p:nvPr>
        </p:nvSpPr>
        <p:spPr/>
        <p:txBody>
          <a:bodyPr/>
          <a:lstStyle/>
          <a:p>
            <a:pPr>
              <a:defRPr/>
            </a:pPr>
            <a:fld id="{C89979C4-88ED-439F-B132-6054D4EC51CF}" type="slidenum">
              <a:rPr lang="en-US" smtClean="0"/>
              <a:pPr>
                <a:defRPr/>
              </a:pPr>
              <a:t>6</a:t>
            </a:fld>
            <a:endParaRPr lang="en-US"/>
          </a:p>
        </p:txBody>
      </p:sp>
    </p:spTree>
    <p:extLst>
      <p:ext uri="{BB962C8B-B14F-4D97-AF65-F5344CB8AC3E}">
        <p14:creationId xmlns:p14="http://schemas.microsoft.com/office/powerpoint/2010/main" val="8017516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ln/>
        </p:spPr>
      </p:sp>
      <p:sp>
        <p:nvSpPr>
          <p:cNvPr id="118787" name="Notes Placeholder 2"/>
          <p:cNvSpPr>
            <a:spLocks noGrp="1"/>
          </p:cNvSpPr>
          <p:nvPr>
            <p:ph type="body" idx="1"/>
          </p:nvPr>
        </p:nvSpPr>
        <p:spPr>
          <a:noFill/>
          <a:ln/>
        </p:spPr>
        <p:txBody>
          <a:bodyPr/>
          <a:lstStyle/>
          <a:p>
            <a:r>
              <a:rPr lang="en-US" dirty="0" smtClean="0">
                <a:latin typeface="Arial" pitchFamily="34" charset="0"/>
              </a:rPr>
              <a:t>Create a chipping checklist:</a:t>
            </a:r>
          </a:p>
        </p:txBody>
      </p:sp>
      <p:sp>
        <p:nvSpPr>
          <p:cNvPr id="118788" name="Slide Number Placeholder 3"/>
          <p:cNvSpPr>
            <a:spLocks noGrp="1"/>
          </p:cNvSpPr>
          <p:nvPr>
            <p:ph type="sldNum" sz="quarter" idx="5"/>
          </p:nvPr>
        </p:nvSpPr>
        <p:spPr>
          <a:noFill/>
        </p:spPr>
        <p:txBody>
          <a:bodyPr/>
          <a:lstStyle/>
          <a:p>
            <a:fld id="{A434A8A7-7CD8-4AF3-B00B-705ECD70EDCE}" type="slidenum">
              <a:rPr lang="en-US" smtClean="0">
                <a:latin typeface="Arial" pitchFamily="34" charset="0"/>
              </a:rPr>
              <a:pPr/>
              <a:t>52</a:t>
            </a:fld>
            <a:endParaRPr lang="en-US" smtClean="0">
              <a:latin typeface="Arial" pitchFamily="34" charset="0"/>
            </a:endParaRPr>
          </a:p>
        </p:txBody>
      </p:sp>
    </p:spTree>
    <p:extLst>
      <p:ext uri="{BB962C8B-B14F-4D97-AF65-F5344CB8AC3E}">
        <p14:creationId xmlns:p14="http://schemas.microsoft.com/office/powerpoint/2010/main" val="16506120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ln/>
        </p:spPr>
        <p:txBody>
          <a:bodyPr/>
          <a:lstStyle/>
          <a:p>
            <a:r>
              <a:rPr lang="en-US" dirty="0" smtClean="0">
                <a:latin typeface="Arial" pitchFamily="34" charset="0"/>
              </a:rPr>
              <a:t>Record any overview notes</a:t>
            </a:r>
            <a:r>
              <a:rPr lang="en-US" baseline="0" dirty="0" smtClean="0">
                <a:latin typeface="Arial" pitchFamily="34" charset="0"/>
              </a:rPr>
              <a:t> and key ideas that you need: </a:t>
            </a:r>
            <a:endParaRPr lang="en-US" dirty="0" smtClean="0">
              <a:latin typeface="Arial" pitchFamily="34" charset="0"/>
            </a:endParaRPr>
          </a:p>
        </p:txBody>
      </p:sp>
    </p:spTree>
    <p:extLst>
      <p:ext uri="{BB962C8B-B14F-4D97-AF65-F5344CB8AC3E}">
        <p14:creationId xmlns:p14="http://schemas.microsoft.com/office/powerpoint/2010/main" val="3933568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p:spPr>
        <p:txBody>
          <a:bodyPr/>
          <a:lstStyle/>
          <a:p>
            <a:r>
              <a:rPr lang="en-US" dirty="0" smtClean="0">
                <a:latin typeface="Arial" pitchFamily="34" charset="0"/>
              </a:rPr>
              <a:t>General definition for dangerous goods:</a:t>
            </a:r>
          </a:p>
        </p:txBody>
      </p:sp>
    </p:spTree>
    <p:extLst>
      <p:ext uri="{BB962C8B-B14F-4D97-AF65-F5344CB8AC3E}">
        <p14:creationId xmlns:p14="http://schemas.microsoft.com/office/powerpoint/2010/main" val="2109804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Other substances that are occasionally shipped together with biological agents are also considered dangerous goods and require special considerations. </a:t>
            </a:r>
          </a:p>
          <a:p>
            <a:endParaRPr lang="en-US" baseline="0" dirty="0" smtClean="0"/>
          </a:p>
          <a:p>
            <a:r>
              <a:rPr lang="en-US" baseline="0" dirty="0" smtClean="0"/>
              <a:t>List some examples of other substances:</a:t>
            </a:r>
            <a:endParaRPr lang="en-US" dirty="0"/>
          </a:p>
        </p:txBody>
      </p:sp>
      <p:sp>
        <p:nvSpPr>
          <p:cNvPr id="4" name="Slide Number Placeholder 3"/>
          <p:cNvSpPr>
            <a:spLocks noGrp="1"/>
          </p:cNvSpPr>
          <p:nvPr>
            <p:ph type="sldNum" sz="quarter" idx="10"/>
          </p:nvPr>
        </p:nvSpPr>
        <p:spPr/>
        <p:txBody>
          <a:bodyPr/>
          <a:lstStyle/>
          <a:p>
            <a:pPr>
              <a:defRPr/>
            </a:pPr>
            <a:fld id="{C89979C4-88ED-439F-B132-6054D4EC51CF}" type="slidenum">
              <a:rPr lang="en-US" smtClean="0"/>
              <a:pPr>
                <a:defRPr/>
              </a:pPr>
              <a:t>8</a:t>
            </a:fld>
            <a:endParaRPr lang="en-US"/>
          </a:p>
        </p:txBody>
      </p:sp>
    </p:spTree>
    <p:extLst>
      <p:ext uri="{BB962C8B-B14F-4D97-AF65-F5344CB8AC3E}">
        <p14:creationId xmlns:p14="http://schemas.microsoft.com/office/powerpoint/2010/main" val="3186940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IATA definition of infectious substance:</a:t>
            </a:r>
          </a:p>
          <a:p>
            <a:r>
              <a:rPr lang="en-US" baseline="0" dirty="0" smtClean="0"/>
              <a:t>Infectious substances are substances which are known or are reasonably expected to contain human or animal pathogens.</a:t>
            </a:r>
            <a:endParaRPr lang="en-US" dirty="0"/>
          </a:p>
        </p:txBody>
      </p:sp>
      <p:sp>
        <p:nvSpPr>
          <p:cNvPr id="4" name="Slide Number Placeholder 3"/>
          <p:cNvSpPr>
            <a:spLocks noGrp="1"/>
          </p:cNvSpPr>
          <p:nvPr>
            <p:ph type="sldNum" sz="quarter" idx="10"/>
          </p:nvPr>
        </p:nvSpPr>
        <p:spPr/>
        <p:txBody>
          <a:bodyPr/>
          <a:lstStyle/>
          <a:p>
            <a:pPr>
              <a:defRPr/>
            </a:pPr>
            <a:fld id="{C89979C4-88ED-439F-B132-6054D4EC51CF}" type="slidenum">
              <a:rPr lang="en-US" smtClean="0"/>
              <a:pPr>
                <a:defRPr/>
              </a:pPr>
              <a:t>9</a:t>
            </a:fld>
            <a:endParaRPr lang="en-US"/>
          </a:p>
        </p:txBody>
      </p:sp>
    </p:spTree>
    <p:extLst>
      <p:ext uri="{BB962C8B-B14F-4D97-AF65-F5344CB8AC3E}">
        <p14:creationId xmlns:p14="http://schemas.microsoft.com/office/powerpoint/2010/main" val="4031648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i="0" baseline="0" dirty="0" smtClean="0"/>
              <a:t>Define culture:</a:t>
            </a:r>
          </a:p>
        </p:txBody>
      </p:sp>
      <p:sp>
        <p:nvSpPr>
          <p:cNvPr id="4" name="Slide Number Placeholder 3"/>
          <p:cNvSpPr>
            <a:spLocks noGrp="1"/>
          </p:cNvSpPr>
          <p:nvPr>
            <p:ph type="sldNum" sz="quarter" idx="10"/>
          </p:nvPr>
        </p:nvSpPr>
        <p:spPr/>
        <p:txBody>
          <a:bodyPr/>
          <a:lstStyle/>
          <a:p>
            <a:pPr>
              <a:defRPr/>
            </a:pPr>
            <a:fld id="{C89979C4-88ED-439F-B132-6054D4EC51CF}" type="slidenum">
              <a:rPr lang="en-US" smtClean="0"/>
              <a:pPr>
                <a:defRPr/>
              </a:pPr>
              <a:t>10</a:t>
            </a:fld>
            <a:endParaRPr lang="en-US"/>
          </a:p>
        </p:txBody>
      </p:sp>
    </p:spTree>
    <p:extLst>
      <p:ext uri="{BB962C8B-B14F-4D97-AF65-F5344CB8AC3E}">
        <p14:creationId xmlns:p14="http://schemas.microsoft.com/office/powerpoint/2010/main" val="34240038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675DD07-B2BE-4921-8BCB-1710C4326956}" type="datetimeFigureOut">
              <a:rPr lang="en-US" smtClean="0"/>
              <a:t>7/13/2017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39572-70A5-4452-8331-A7600EB2A314}" type="slidenum">
              <a:rPr lang="en-US" smtClean="0"/>
              <a:t>‹#›</a:t>
            </a:fld>
            <a:endParaRPr lang="en-US"/>
          </a:p>
        </p:txBody>
      </p:sp>
      <p:pic>
        <p:nvPicPr>
          <p:cNvPr id="7" name="Picture 6" descr="pptCover.jpg"/>
          <p:cNvPicPr>
            <a:picLocks noChangeAspect="1"/>
          </p:cNvPicPr>
          <p:nvPr userDrawn="1"/>
        </p:nvPicPr>
        <p:blipFill>
          <a:blip cstate="print"/>
          <a:stretch>
            <a:fillRect/>
          </a:stretch>
        </p:blipFill>
        <p:spPr>
          <a:xfrm>
            <a:off x="11931" y="0"/>
            <a:ext cx="9120138" cy="6858000"/>
          </a:xfrm>
          <a:prstGeom prst="rect">
            <a:avLst/>
          </a:prstGeom>
        </p:spPr>
      </p:pic>
      <p:pic>
        <p:nvPicPr>
          <p:cNvPr id="8" name="Picture 4" descr="D:\sharedfolder\gaudioso, jen\DTRAlayout\complete\logoz\cbep.png"/>
          <p:cNvPicPr>
            <a:picLocks noChangeAspect="1" noChangeArrowheads="1"/>
          </p:cNvPicPr>
          <p:nvPr userDrawn="1"/>
        </p:nvPicPr>
        <p:blipFill>
          <a:blip cstate="print"/>
          <a:srcRect/>
          <a:stretch>
            <a:fillRect/>
          </a:stretch>
        </p:blipFill>
        <p:spPr bwMode="auto">
          <a:xfrm>
            <a:off x="7848600" y="5562600"/>
            <a:ext cx="1047750" cy="1000125"/>
          </a:xfrm>
          <a:prstGeom prst="rect">
            <a:avLst/>
          </a:prstGeom>
          <a:noFill/>
        </p:spPr>
      </p:pic>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29400" y="5562600"/>
            <a:ext cx="972820" cy="961390"/>
          </a:xfrm>
          <a:prstGeom prst="ellipse">
            <a:avLst/>
          </a:prstGeom>
          <a:ln w="19050" cap="rnd">
            <a:solidFill>
              <a:srgbClr val="4081D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696722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D2EC11-8A9D-4AE6-96AD-543AE6033C24}" type="slidenum">
              <a:rPr lang="en-US" smtClean="0"/>
              <a:pPr/>
              <a:t>‹#›</a:t>
            </a:fld>
            <a:endParaRPr lang="en-US"/>
          </a:p>
        </p:txBody>
      </p:sp>
    </p:spTree>
    <p:extLst>
      <p:ext uri="{BB962C8B-B14F-4D97-AF65-F5344CB8AC3E}">
        <p14:creationId xmlns:p14="http://schemas.microsoft.com/office/powerpoint/2010/main" val="1163520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D2EC11-8A9D-4AE6-96AD-543AE6033C24}" type="slidenum">
              <a:rPr lang="en-US" smtClean="0"/>
              <a:pPr/>
              <a:t>‹#›</a:t>
            </a:fld>
            <a:endParaRPr lang="en-US"/>
          </a:p>
        </p:txBody>
      </p:sp>
    </p:spTree>
    <p:extLst>
      <p:ext uri="{BB962C8B-B14F-4D97-AF65-F5344CB8AC3E}">
        <p14:creationId xmlns:p14="http://schemas.microsoft.com/office/powerpoint/2010/main" val="38642790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371600"/>
            <a:ext cx="4038600" cy="4525963"/>
          </a:xfrm>
          <a:gradFill flip="none" rotWithShape="1">
            <a:gsLst>
              <a:gs pos="0">
                <a:schemeClr val="bg1"/>
              </a:gs>
              <a:gs pos="100000">
                <a:schemeClr val="accent1">
                  <a:tint val="44500"/>
                  <a:satMod val="160000"/>
                  <a:alpha val="50000"/>
                </a:schemeClr>
              </a:gs>
              <a:gs pos="100000">
                <a:schemeClr val="accent1">
                  <a:tint val="23500"/>
                  <a:satMod val="160000"/>
                </a:schemeClr>
              </a:gs>
            </a:gsLst>
            <a:lin ang="0" scaled="1"/>
            <a:tileRect/>
          </a:gradFill>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D2EC11-8A9D-4AE6-96AD-543AE6033C24}" type="slidenum">
              <a:rPr lang="en-US" smtClean="0"/>
              <a:pPr/>
              <a:t>‹#›</a:t>
            </a:fld>
            <a:endParaRPr lang="en-US"/>
          </a:p>
        </p:txBody>
      </p:sp>
      <p:sp>
        <p:nvSpPr>
          <p:cNvPr id="9" name="Content Placeholder 2"/>
          <p:cNvSpPr>
            <a:spLocks noGrp="1"/>
          </p:cNvSpPr>
          <p:nvPr>
            <p:ph sz="half" idx="13"/>
          </p:nvPr>
        </p:nvSpPr>
        <p:spPr>
          <a:xfrm>
            <a:off x="4648200" y="1371600"/>
            <a:ext cx="4038600" cy="4525963"/>
          </a:xfrm>
          <a:gradFill flip="none" rotWithShape="1">
            <a:gsLst>
              <a:gs pos="0">
                <a:schemeClr val="bg1">
                  <a:alpha val="80000"/>
                </a:schemeClr>
              </a:gs>
              <a:gs pos="100000">
                <a:schemeClr val="accent1">
                  <a:tint val="44500"/>
                  <a:satMod val="160000"/>
                  <a:alpha val="56000"/>
                </a:schemeClr>
              </a:gs>
              <a:gs pos="100000">
                <a:schemeClr val="accent1">
                  <a:tint val="23500"/>
                  <a:satMod val="160000"/>
                </a:schemeClr>
              </a:gs>
            </a:gsLst>
            <a:lin ang="0" scaled="1"/>
            <a:tileRect/>
          </a:gradFill>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Title 1"/>
          <p:cNvSpPr>
            <a:spLocks noGrp="1"/>
          </p:cNvSpPr>
          <p:nvPr>
            <p:ph type="title"/>
          </p:nvPr>
        </p:nvSpPr>
        <p:spPr>
          <a:xfrm>
            <a:off x="2819400" y="152400"/>
            <a:ext cx="5867400" cy="1143000"/>
          </a:xfrm>
        </p:spPr>
        <p:txBody>
          <a:bodyPr>
            <a:normAutofit/>
          </a:bodyPr>
          <a:lstStyle>
            <a:lvl1pPr algn="l">
              <a:defRPr sz="3600" b="1">
                <a:solidFill>
                  <a:srgbClr val="354595"/>
                </a:solidFill>
                <a:latin typeface="+mj-lt"/>
                <a:cs typeface="Arial" pitchFamily="34" charset="0"/>
              </a:defRPr>
            </a:lvl1pPr>
          </a:lstStyle>
          <a:p>
            <a:r>
              <a:rPr lang="en-US" dirty="0" smtClean="0"/>
              <a:t>Click to edit Master title style</a:t>
            </a:r>
            <a:endParaRPr lang="en-US" dirty="0"/>
          </a:p>
        </p:txBody>
      </p:sp>
      <p:pic>
        <p:nvPicPr>
          <p:cNvPr id="11" name="Picture 4" descr="D:\sharedfolder\gaudioso, jen\DTRAlayout\complete\logoz\cbep.png"/>
          <p:cNvPicPr>
            <a:picLocks noChangeAspect="1" noChangeArrowheads="1"/>
          </p:cNvPicPr>
          <p:nvPr userDrawn="1"/>
        </p:nvPicPr>
        <p:blipFill>
          <a:blip r:embed="rId2" cstate="print"/>
          <a:srcRect/>
          <a:stretch>
            <a:fillRect/>
          </a:stretch>
        </p:blipFill>
        <p:spPr bwMode="auto">
          <a:xfrm>
            <a:off x="8351757" y="6202147"/>
            <a:ext cx="544593" cy="519839"/>
          </a:xfrm>
          <a:prstGeom prst="rect">
            <a:avLst/>
          </a:prstGeom>
          <a:noFill/>
        </p:spPr>
      </p:pic>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72400" y="6202147"/>
            <a:ext cx="499647" cy="493776"/>
          </a:xfrm>
          <a:prstGeom prst="ellipse">
            <a:avLst/>
          </a:prstGeom>
          <a:ln w="19050" cap="rnd">
            <a:solidFill>
              <a:srgbClr val="4081D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5DD07-B2BE-4921-8BCB-1710C4326956}" type="datetimeFigureOut">
              <a:rPr lang="en-US" smtClean="0"/>
              <a:t>7/13/2017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smtClean="0"/>
              <a:t>Slide </a:t>
            </a:r>
            <a:fld id="{43D2EC11-8A9D-4AE6-96AD-543AE6033C24}" type="slidenum">
              <a:rPr lang="en-US" smtClean="0"/>
              <a:pPr/>
              <a:t>‹#›</a:t>
            </a:fld>
            <a:endParaRPr lang="en-US" dirty="0"/>
          </a:p>
        </p:txBody>
      </p:sp>
      <p:pic>
        <p:nvPicPr>
          <p:cNvPr id="7" name="Picture 4" descr="D:\sharedfolder\gaudioso, jen\DTRAlayout\complete\logoz\cbep.png"/>
          <p:cNvPicPr>
            <a:picLocks noChangeAspect="1" noChangeArrowheads="1"/>
          </p:cNvPicPr>
          <p:nvPr userDrawn="1"/>
        </p:nvPicPr>
        <p:blipFill>
          <a:blip r:embed="rId2" cstate="print"/>
          <a:srcRect/>
          <a:stretch>
            <a:fillRect/>
          </a:stretch>
        </p:blipFill>
        <p:spPr bwMode="auto">
          <a:xfrm>
            <a:off x="8351757" y="6202147"/>
            <a:ext cx="544593" cy="519839"/>
          </a:xfrm>
          <a:prstGeom prst="rect">
            <a:avLst/>
          </a:prstGeom>
          <a:noFill/>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02449" y="6215178"/>
            <a:ext cx="499647" cy="493776"/>
          </a:xfrm>
          <a:prstGeom prst="ellipse">
            <a:avLst/>
          </a:prstGeom>
          <a:ln w="19050" cap="rnd">
            <a:solidFill>
              <a:srgbClr val="4081D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110402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D2EC11-8A9D-4AE6-96AD-543AE6033C24}" type="slidenum">
              <a:rPr lang="en-US" smtClean="0"/>
              <a:pPr/>
              <a:t>‹#›</a:t>
            </a:fld>
            <a:endParaRPr lang="en-US"/>
          </a:p>
        </p:txBody>
      </p:sp>
    </p:spTree>
    <p:extLst>
      <p:ext uri="{BB962C8B-B14F-4D97-AF65-F5344CB8AC3E}">
        <p14:creationId xmlns:p14="http://schemas.microsoft.com/office/powerpoint/2010/main" val="3973227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D2EC11-8A9D-4AE6-96AD-543AE6033C24}" type="slidenum">
              <a:rPr lang="en-US" smtClean="0"/>
              <a:pPr/>
              <a:t>‹#›</a:t>
            </a:fld>
            <a:endParaRPr lang="en-US"/>
          </a:p>
        </p:txBody>
      </p:sp>
      <p:pic>
        <p:nvPicPr>
          <p:cNvPr id="8" name="Picture 4" descr="D:\sharedfolder\gaudioso, jen\DTRAlayout\complete\logoz\cbep.png"/>
          <p:cNvPicPr>
            <a:picLocks noChangeAspect="1" noChangeArrowheads="1"/>
          </p:cNvPicPr>
          <p:nvPr userDrawn="1"/>
        </p:nvPicPr>
        <p:blipFill>
          <a:blip r:embed="rId2" cstate="print"/>
          <a:srcRect/>
          <a:stretch>
            <a:fillRect/>
          </a:stretch>
        </p:blipFill>
        <p:spPr bwMode="auto">
          <a:xfrm>
            <a:off x="8351757" y="6202147"/>
            <a:ext cx="544593" cy="519839"/>
          </a:xfrm>
          <a:prstGeom prst="rect">
            <a:avLst/>
          </a:prstGeom>
          <a:noFill/>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72400" y="6202147"/>
            <a:ext cx="499647" cy="493776"/>
          </a:xfrm>
          <a:prstGeom prst="ellipse">
            <a:avLst/>
          </a:prstGeom>
          <a:ln w="19050" cap="rnd">
            <a:solidFill>
              <a:srgbClr val="4081D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304276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D2EC11-8A9D-4AE6-96AD-543AE6033C24}" type="slidenum">
              <a:rPr lang="en-US" smtClean="0"/>
              <a:pPr/>
              <a:t>‹#›</a:t>
            </a:fld>
            <a:endParaRPr lang="en-US"/>
          </a:p>
        </p:txBody>
      </p:sp>
    </p:spTree>
    <p:extLst>
      <p:ext uri="{BB962C8B-B14F-4D97-AF65-F5344CB8AC3E}">
        <p14:creationId xmlns:p14="http://schemas.microsoft.com/office/powerpoint/2010/main" val="2779318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D2EC11-8A9D-4AE6-96AD-543AE6033C24}" type="slidenum">
              <a:rPr lang="en-US" smtClean="0"/>
              <a:pPr/>
              <a:t>‹#›</a:t>
            </a:fld>
            <a:endParaRPr lang="en-US"/>
          </a:p>
        </p:txBody>
      </p:sp>
    </p:spTree>
    <p:extLst>
      <p:ext uri="{BB962C8B-B14F-4D97-AF65-F5344CB8AC3E}">
        <p14:creationId xmlns:p14="http://schemas.microsoft.com/office/powerpoint/2010/main" val="365056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3D2EC11-8A9D-4AE6-96AD-543AE6033C24}" type="slidenum">
              <a:rPr lang="en-US" smtClean="0"/>
              <a:pPr/>
              <a:t>‹#›</a:t>
            </a:fld>
            <a:endParaRPr lang="en-US"/>
          </a:p>
        </p:txBody>
      </p:sp>
      <p:pic>
        <p:nvPicPr>
          <p:cNvPr id="5" name="Picture 4" descr="D:\sharedfolder\gaudioso, jen\DTRAlayout\complete\logoz\cbep.png"/>
          <p:cNvPicPr>
            <a:picLocks noChangeAspect="1" noChangeArrowheads="1"/>
          </p:cNvPicPr>
          <p:nvPr userDrawn="1"/>
        </p:nvPicPr>
        <p:blipFill>
          <a:blip r:embed="rId2" cstate="print"/>
          <a:srcRect/>
          <a:stretch>
            <a:fillRect/>
          </a:stretch>
        </p:blipFill>
        <p:spPr bwMode="auto">
          <a:xfrm>
            <a:off x="8351757" y="6202147"/>
            <a:ext cx="544593" cy="519839"/>
          </a:xfrm>
          <a:prstGeom prst="rect">
            <a:avLst/>
          </a:prstGeom>
          <a:noFill/>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02449" y="6215178"/>
            <a:ext cx="499647" cy="493776"/>
          </a:xfrm>
          <a:prstGeom prst="ellipse">
            <a:avLst/>
          </a:prstGeom>
          <a:ln w="19050" cap="rnd">
            <a:solidFill>
              <a:srgbClr val="4081D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873798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D2EC11-8A9D-4AE6-96AD-543AE6033C24}" type="slidenum">
              <a:rPr lang="en-US" smtClean="0"/>
              <a:pPr/>
              <a:t>‹#›</a:t>
            </a:fld>
            <a:endParaRPr lang="en-US"/>
          </a:p>
        </p:txBody>
      </p:sp>
    </p:spTree>
    <p:extLst>
      <p:ext uri="{BB962C8B-B14F-4D97-AF65-F5344CB8AC3E}">
        <p14:creationId xmlns:p14="http://schemas.microsoft.com/office/powerpoint/2010/main" val="1838518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D2EC11-8A9D-4AE6-96AD-543AE6033C24}" type="slidenum">
              <a:rPr lang="en-US" smtClean="0"/>
              <a:pPr/>
              <a:t>‹#›</a:t>
            </a:fld>
            <a:endParaRPr lang="en-US"/>
          </a:p>
        </p:txBody>
      </p:sp>
    </p:spTree>
    <p:extLst>
      <p:ext uri="{BB962C8B-B14F-4D97-AF65-F5344CB8AC3E}">
        <p14:creationId xmlns:p14="http://schemas.microsoft.com/office/powerpoint/2010/main" val="15448262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3D2EC11-8A9D-4AE6-96AD-543AE6033C24}" type="slidenum">
              <a:rPr lang="en-US" smtClean="0"/>
              <a:pPr/>
              <a:t>‹#›</a:t>
            </a:fld>
            <a:endParaRPr lang="en-US"/>
          </a:p>
        </p:txBody>
      </p:sp>
    </p:spTree>
    <p:extLst>
      <p:ext uri="{BB962C8B-B14F-4D97-AF65-F5344CB8AC3E}">
        <p14:creationId xmlns:p14="http://schemas.microsoft.com/office/powerpoint/2010/main" val="1671752214"/>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688"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jpeg"/><Relationship Id="rId2" Type="http://schemas.openxmlformats.org/officeDocument/2006/relationships/image" Target="../media/image4.JP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4.gif"/></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4.w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png"/><Relationship Id="rId7" Type="http://schemas.openxmlformats.org/officeDocument/2006/relationships/image" Target="../media/image39.jpe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jpe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43.jpe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5.emf"/><Relationship Id="rId4" Type="http://schemas.openxmlformats.org/officeDocument/2006/relationships/oleObject" Target="../embeddings/oleObject1.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46.wmf"/><Relationship Id="rId4" Type="http://schemas.openxmlformats.org/officeDocument/2006/relationships/oleObject" Target="../embeddings/Microsoft_Word_97_-_2003_Document1.doc"/></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Microsoft_Word_97_-_2003_Document3.doc"/><Relationship Id="rId5" Type="http://schemas.openxmlformats.org/officeDocument/2006/relationships/image" Target="../media/image47.wmf"/><Relationship Id="rId4" Type="http://schemas.openxmlformats.org/officeDocument/2006/relationships/oleObject" Target="../embeddings/Microsoft_Word_97_-_2003_Document2.doc"/></Relationships>
</file>

<file path=ppt/slides/_rels/slide4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50.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4.xml"/><Relationship Id="rId1" Type="http://schemas.openxmlformats.org/officeDocument/2006/relationships/tags" Target="../tags/tag3.xml"/><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4146" y="2634643"/>
            <a:ext cx="7772400" cy="1470025"/>
          </a:xfrm>
        </p:spPr>
        <p:txBody>
          <a:bodyPr>
            <a:normAutofit/>
          </a:bodyPr>
          <a:lstStyle/>
          <a:p>
            <a:r>
              <a:rPr lang="en-US" sz="4800" dirty="0">
                <a:effectLst>
                  <a:outerShdw blurRad="38100" dist="38100" dir="2700000" algn="tl">
                    <a:srgbClr val="000000">
                      <a:alpha val="43137"/>
                    </a:srgbClr>
                  </a:outerShdw>
                </a:effectLst>
              </a:rPr>
              <a:t>Shipping Infectious Substances &amp; Biological Specimens</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7" y="0"/>
            <a:ext cx="9144000" cy="115172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09" y="5553800"/>
            <a:ext cx="2486891" cy="5422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0" y="5105400"/>
            <a:ext cx="2290940" cy="91377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91937" y="5105400"/>
            <a:ext cx="1178420" cy="1172615"/>
          </a:xfrm>
          <a:prstGeom prst="rect">
            <a:avLst/>
          </a:prstGeom>
        </p:spPr>
      </p:pic>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3200" y="5410200"/>
            <a:ext cx="1066800" cy="1090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1" descr="C:\Documents and Settings\ITO\Local Settings\Temporary Internet Files\Content.IE5\IVS9CHEL\edit poster.jpg"/>
          <p:cNvPicPr>
            <a:picLocks noChangeAspect="1" noChangeArrowheads="1"/>
          </p:cNvPicPr>
          <p:nvPr/>
        </p:nvPicPr>
        <p:blipFill>
          <a:blip r:embed="rId7" cstate="print">
            <a:extLst>
              <a:ext uri="{28A0092B-C50C-407E-A947-70E740481C1C}">
                <a14:useLocalDpi xmlns:a14="http://schemas.microsoft.com/office/drawing/2010/main" val="0"/>
              </a:ext>
            </a:extLst>
          </a:blip>
          <a:srcRect l="80449" t="1402" r="801" b="83731"/>
          <a:stretch>
            <a:fillRect/>
          </a:stretch>
        </p:blipFill>
        <p:spPr bwMode="auto">
          <a:xfrm>
            <a:off x="7668521" y="5105400"/>
            <a:ext cx="141605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52400" y="6278015"/>
            <a:ext cx="6553200" cy="338554"/>
          </a:xfrm>
          <a:prstGeom prst="rect">
            <a:avLst/>
          </a:prstGeom>
          <a:noFill/>
        </p:spPr>
        <p:txBody>
          <a:bodyPr wrap="square" rtlCol="0">
            <a:spAutoFit/>
          </a:bodyPr>
          <a:lstStyle/>
          <a:p>
            <a:r>
              <a:rPr lang="en-US" sz="1600" i="1" dirty="0" smtClean="0">
                <a:solidFill>
                  <a:srgbClr val="00B0F0"/>
                </a:solidFill>
              </a:rPr>
              <a:t>Adopted from materials developed by the Sandia Laboratories</a:t>
            </a:r>
            <a:endParaRPr lang="en-GB" sz="1600" i="1" dirty="0">
              <a:solidFill>
                <a:srgbClr val="00B0F0"/>
              </a:solidFill>
            </a:endParaRPr>
          </a:p>
        </p:txBody>
      </p:sp>
    </p:spTree>
    <p:extLst>
      <p:ext uri="{BB962C8B-B14F-4D97-AF65-F5344CB8AC3E}">
        <p14:creationId xmlns:p14="http://schemas.microsoft.com/office/powerpoint/2010/main" val="33616542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normAutofit/>
          </a:bodyPr>
          <a:lstStyle/>
          <a:p>
            <a:r>
              <a:rPr lang="en-US" dirty="0" smtClean="0">
                <a:ea typeface="ＭＳ Ｐゴシック" pitchFamily="34" charset="-128"/>
                <a:cs typeface="Arial" pitchFamily="34" charset="0"/>
              </a:rPr>
              <a:t>Definitions: Cultures</a:t>
            </a:r>
            <a:endParaRPr lang="en-US" dirty="0" smtClean="0">
              <a:solidFill>
                <a:srgbClr val="FFFFFF"/>
              </a:solidFill>
              <a:ea typeface="ＭＳ Ｐゴシック" pitchFamily="34" charset="-128"/>
              <a:cs typeface="Arial" pitchFamily="34" charset="0"/>
            </a:endParaRPr>
          </a:p>
        </p:txBody>
      </p:sp>
      <p:pic>
        <p:nvPicPr>
          <p:cNvPr id="9" name="Picture 4" descr="cultures 2"/>
          <p:cNvPicPr>
            <a:picLocks noGrp="1" noChangeAspect="1" noChangeArrowheads="1"/>
          </p:cNvPicPr>
          <p:nvPr>
            <p:ph sz="half" idx="1"/>
          </p:nvPr>
        </p:nvPicPr>
        <p:blipFill>
          <a:blip r:embed="rId3" cstate="print"/>
          <a:stretch>
            <a:fillRect/>
          </a:stretch>
        </p:blipFill>
        <p:spPr>
          <a:xfrm>
            <a:off x="990600" y="1962150"/>
            <a:ext cx="3276600" cy="2457450"/>
          </a:xfrm>
          <a:effectLst>
            <a:outerShdw dist="38100" dir="2700000" rotWithShape="0">
              <a:srgbClr val="808080">
                <a:alpha val="42999"/>
              </a:srgbClr>
            </a:outerShdw>
          </a:effectLst>
        </p:spPr>
      </p:pic>
      <p:sp>
        <p:nvSpPr>
          <p:cNvPr id="29699" name="Content Placeholder 7"/>
          <p:cNvSpPr>
            <a:spLocks noGrp="1"/>
          </p:cNvSpPr>
          <p:nvPr>
            <p:ph sz="half" idx="2"/>
          </p:nvPr>
        </p:nvSpPr>
        <p:spPr/>
        <p:txBody>
          <a:bodyPr>
            <a:normAutofit/>
          </a:bodyPr>
          <a:lstStyle/>
          <a:p>
            <a:r>
              <a:rPr kumimoji="1" lang="en-US" sz="3600" dirty="0" smtClean="0">
                <a:solidFill>
                  <a:srgbClr val="FF0000"/>
                </a:solidFill>
                <a:effectLst>
                  <a:outerShdw blurRad="38100" dist="38100" dir="2700000" algn="tl">
                    <a:srgbClr val="000000">
                      <a:alpha val="43137"/>
                    </a:srgbClr>
                  </a:outerShdw>
                </a:effectLst>
              </a:rPr>
              <a:t>Cultures</a:t>
            </a:r>
            <a:r>
              <a:rPr kumimoji="1" lang="en-US" sz="3600" dirty="0" smtClean="0"/>
              <a:t> are the result of a process by which pathogens are intentionally grown. </a:t>
            </a:r>
          </a:p>
          <a:p>
            <a:pPr>
              <a:buNone/>
            </a:pPr>
            <a:endParaRPr lang="en-US" sz="3600" dirty="0" smtClean="0"/>
          </a:p>
        </p:txBody>
      </p:sp>
      <p:sp>
        <p:nvSpPr>
          <p:cNvPr id="29702" name="Slide Number Placeholder 3"/>
          <p:cNvSpPr>
            <a:spLocks noGrp="1"/>
          </p:cNvSpPr>
          <p:nvPr>
            <p:ph type="sldNum" sz="quarter" idx="12"/>
          </p:nvPr>
        </p:nvSpPr>
        <p:spPr>
          <a:noFill/>
        </p:spPr>
        <p:txBody>
          <a:bodyPr/>
          <a:lstStyle/>
          <a:p>
            <a:fld id="{41B05169-9762-4D26-9ADB-66A28B856D26}" type="slidenum">
              <a:rPr lang="en-US" smtClean="0">
                <a:latin typeface="Arial" pitchFamily="34" charset="0"/>
              </a:rPr>
              <a:pPr/>
              <a:t>10</a:t>
            </a:fld>
            <a:endParaRPr lang="en-US" smtClean="0">
              <a:latin typeface="Arial" pitchFamily="34" charset="0"/>
            </a:endParaRPr>
          </a:p>
        </p:txBody>
      </p:sp>
      <p:sp>
        <p:nvSpPr>
          <p:cNvPr id="6" name="Slide Number Placeholder 3"/>
          <p:cNvSpPr txBox="1">
            <a:spLocks/>
          </p:cNvSpPr>
          <p:nvPr/>
        </p:nvSpPr>
        <p:spPr>
          <a:xfrm>
            <a:off x="381000" y="6569075"/>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smtClean="0">
                <a:solidFill>
                  <a:srgbClr val="FFFFFF"/>
                </a:solidFill>
                <a:latin typeface="Arial"/>
                <a:cs typeface="Arial"/>
              </a:rPr>
              <a:t>Slide </a:t>
            </a:r>
            <a:fld id="{43D2EC11-8A9D-4AE6-96AD-543AE6033C24}" type="slidenum">
              <a:rPr lang="en-US" sz="1000" smtClean="0">
                <a:solidFill>
                  <a:srgbClr val="FFFFFF"/>
                </a:solidFill>
                <a:latin typeface="Arial"/>
                <a:cs typeface="Arial"/>
              </a:rPr>
              <a:pPr/>
              <a:t>10</a:t>
            </a:fld>
            <a:endParaRPr lang="en-US" sz="1000" dirty="0">
              <a:solidFill>
                <a:srgbClr val="FFFFFF"/>
              </a:solidFill>
              <a:latin typeface="Arial"/>
              <a:cs typeface="Arial"/>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2819400" y="-101601"/>
            <a:ext cx="5867400" cy="1143000"/>
          </a:xfrm>
        </p:spPr>
        <p:txBody>
          <a:bodyPr>
            <a:noAutofit/>
          </a:bodyPr>
          <a:lstStyle/>
          <a:p>
            <a:r>
              <a:rPr lang="en-US" dirty="0" smtClean="0">
                <a:ea typeface="ＭＳ Ｐゴシック" pitchFamily="34" charset="-128"/>
                <a:cs typeface="Arial" pitchFamily="34" charset="0"/>
              </a:rPr>
              <a:t>Definitions: Patient Specimens</a:t>
            </a:r>
          </a:p>
        </p:txBody>
      </p:sp>
      <p:sp>
        <p:nvSpPr>
          <p:cNvPr id="11" name="Content Placeholder 10"/>
          <p:cNvSpPr>
            <a:spLocks noGrp="1"/>
          </p:cNvSpPr>
          <p:nvPr>
            <p:ph idx="1"/>
          </p:nvPr>
        </p:nvSpPr>
        <p:spPr/>
        <p:txBody>
          <a:bodyPr/>
          <a:lstStyle/>
          <a:p>
            <a:pPr>
              <a:spcBef>
                <a:spcPct val="60000"/>
              </a:spcBef>
              <a:buClr>
                <a:schemeClr val="tx1"/>
              </a:buClr>
            </a:pPr>
            <a:r>
              <a:rPr kumimoji="1" lang="en-US" dirty="0" smtClean="0">
                <a:solidFill>
                  <a:srgbClr val="FF0000"/>
                </a:solidFill>
                <a:effectLst>
                  <a:outerShdw blurRad="38100" dist="38100" dir="2700000" algn="tl">
                    <a:srgbClr val="000000">
                      <a:alpha val="43137"/>
                    </a:srgbClr>
                  </a:outerShdw>
                </a:effectLst>
              </a:rPr>
              <a:t>Patient Specimens </a:t>
            </a:r>
            <a:r>
              <a:rPr kumimoji="1" lang="en-US" dirty="0" smtClean="0">
                <a:solidFill>
                  <a:srgbClr val="000000"/>
                </a:solidFill>
              </a:rPr>
              <a:t>are those collected </a:t>
            </a:r>
            <a:r>
              <a:rPr kumimoji="1" lang="en-US" b="1" u="sng" dirty="0" smtClean="0">
                <a:solidFill>
                  <a:srgbClr val="354595"/>
                </a:solidFill>
              </a:rPr>
              <a:t>directly</a:t>
            </a:r>
            <a:r>
              <a:rPr kumimoji="1" lang="en-US" dirty="0" smtClean="0">
                <a:solidFill>
                  <a:srgbClr val="000000"/>
                </a:solidFill>
              </a:rPr>
              <a:t> from humans or animals.</a:t>
            </a:r>
          </a:p>
          <a:p>
            <a:pPr>
              <a:spcBef>
                <a:spcPct val="60000"/>
              </a:spcBef>
              <a:buClr>
                <a:schemeClr val="tx1"/>
              </a:buClr>
            </a:pPr>
            <a:r>
              <a:rPr kumimoji="1" lang="en-US" dirty="0" smtClean="0"/>
              <a:t>Examples include: blood, sputum, urine, tissue biopsy, swabs, and body parts.</a:t>
            </a:r>
            <a:endParaRPr kumimoji="1" lang="en-US" dirty="0"/>
          </a:p>
        </p:txBody>
      </p:sp>
      <p:pic>
        <p:nvPicPr>
          <p:cNvPr id="6" name="Picture 5" descr="PlainSwab.gif"/>
          <p:cNvPicPr>
            <a:picLocks noChangeAspect="1"/>
          </p:cNvPicPr>
          <p:nvPr/>
        </p:nvPicPr>
        <p:blipFill>
          <a:blip r:embed="rId3" cstate="print"/>
          <a:stretch>
            <a:fillRect/>
          </a:stretch>
        </p:blipFill>
        <p:spPr>
          <a:xfrm>
            <a:off x="1041400" y="3810000"/>
            <a:ext cx="3683000" cy="2209800"/>
          </a:xfrm>
          <a:prstGeom prst="rect">
            <a:avLst/>
          </a:prstGeom>
          <a:ln>
            <a:noFill/>
          </a:ln>
          <a:effectLst>
            <a:outerShdw blurRad="190500" algn="tl" rotWithShape="0">
              <a:srgbClr val="000000">
                <a:alpha val="70000"/>
              </a:srgbClr>
            </a:outerShdw>
          </a:effectLst>
        </p:spPr>
      </p:pic>
      <p:pic>
        <p:nvPicPr>
          <p:cNvPr id="7" name="Picture 6" descr="needle_in.jpg"/>
          <p:cNvPicPr>
            <a:picLocks noChangeAspect="1"/>
          </p:cNvPicPr>
          <p:nvPr/>
        </p:nvPicPr>
        <p:blipFill>
          <a:blip r:embed="rId4" cstate="print"/>
          <a:stretch>
            <a:fillRect/>
          </a:stretch>
        </p:blipFill>
        <p:spPr>
          <a:xfrm>
            <a:off x="5029200" y="3733800"/>
            <a:ext cx="3009900" cy="2228850"/>
          </a:xfrm>
          <a:prstGeom prst="rect">
            <a:avLst/>
          </a:prstGeom>
          <a:ln>
            <a:noFill/>
          </a:ln>
          <a:effectLst>
            <a:outerShdw blurRad="190500" algn="tl" rotWithShape="0">
              <a:srgbClr val="000000">
                <a:alpha val="70000"/>
              </a:srgbClr>
            </a:outerShdw>
          </a:effectLst>
        </p:spPr>
      </p:pic>
      <p:sp>
        <p:nvSpPr>
          <p:cNvPr id="8" name="Slide Number Placeholder 3"/>
          <p:cNvSpPr txBox="1">
            <a:spLocks/>
          </p:cNvSpPr>
          <p:nvPr/>
        </p:nvSpPr>
        <p:spPr>
          <a:xfrm>
            <a:off x="381000" y="6569075"/>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smtClean="0">
                <a:solidFill>
                  <a:srgbClr val="FFFFFF"/>
                </a:solidFill>
                <a:latin typeface="Arial"/>
                <a:cs typeface="Arial"/>
              </a:rPr>
              <a:t>Slide </a:t>
            </a:r>
            <a:fld id="{43D2EC11-8A9D-4AE6-96AD-543AE6033C24}" type="slidenum">
              <a:rPr lang="en-US" sz="1000" smtClean="0">
                <a:solidFill>
                  <a:srgbClr val="FFFFFF"/>
                </a:solidFill>
                <a:latin typeface="Arial"/>
                <a:cs typeface="Arial"/>
              </a:rPr>
              <a:pPr/>
              <a:t>11</a:t>
            </a:fld>
            <a:endParaRPr lang="en-US" sz="1000" dirty="0">
              <a:solidFill>
                <a:srgbClr val="FFFFFF"/>
              </a:solidFill>
              <a:latin typeface="Arial"/>
              <a:cs typeface="Arial"/>
            </a:endParaRP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normAutofit/>
          </a:bodyPr>
          <a:lstStyle/>
          <a:p>
            <a:r>
              <a:rPr lang="en-US" dirty="0" smtClean="0">
                <a:ea typeface="ＭＳ Ｐゴシック" pitchFamily="34" charset="-128"/>
                <a:cs typeface="Arial" pitchFamily="34" charset="0"/>
              </a:rPr>
              <a:t>Definitions: Category A</a:t>
            </a:r>
          </a:p>
        </p:txBody>
      </p:sp>
      <p:sp>
        <p:nvSpPr>
          <p:cNvPr id="7" name="Content Placeholder 6"/>
          <p:cNvSpPr>
            <a:spLocks noGrp="1"/>
          </p:cNvSpPr>
          <p:nvPr>
            <p:ph idx="1"/>
          </p:nvPr>
        </p:nvSpPr>
        <p:spPr>
          <a:xfrm>
            <a:off x="457200" y="1447801"/>
            <a:ext cx="4953000" cy="3810000"/>
          </a:xfrm>
        </p:spPr>
        <p:txBody>
          <a:bodyPr>
            <a:noAutofit/>
          </a:bodyPr>
          <a:lstStyle/>
          <a:p>
            <a:pPr marL="342900" lvl="1" indent="-342900">
              <a:defRPr/>
            </a:pPr>
            <a:r>
              <a:rPr kumimoji="1" lang="en-US" sz="2800" dirty="0" smtClean="0">
                <a:solidFill>
                  <a:srgbClr val="FF0000"/>
                </a:solidFill>
                <a:effectLst>
                  <a:outerShdw blurRad="38100" dist="38100" dir="2700000" algn="tl">
                    <a:srgbClr val="000000">
                      <a:alpha val="43137"/>
                    </a:srgbClr>
                  </a:outerShdw>
                </a:effectLst>
              </a:rPr>
              <a:t>Category A  </a:t>
            </a:r>
            <a:r>
              <a:rPr kumimoji="1" lang="en-US" sz="2800" dirty="0" smtClean="0">
                <a:ea typeface="+mn-ea"/>
                <a:cs typeface="+mn-cs"/>
              </a:rPr>
              <a:t>An infectious substance which is transported in a </a:t>
            </a:r>
            <a:r>
              <a:rPr kumimoji="1" lang="en-US" sz="2800" b="1" u="sng" dirty="0" smtClean="0">
                <a:solidFill>
                  <a:srgbClr val="354595"/>
                </a:solidFill>
                <a:ea typeface="+mn-ea"/>
                <a:cs typeface="+mn-cs"/>
              </a:rPr>
              <a:t>form</a:t>
            </a:r>
            <a:r>
              <a:rPr kumimoji="1" lang="en-US" sz="2800" dirty="0" smtClean="0">
                <a:ea typeface="+mn-ea"/>
                <a:cs typeface="+mn-cs"/>
              </a:rPr>
              <a:t> that, when exposure to it occurs, is capable of causing permanent disability, life-threatening or fatal disease in </a:t>
            </a:r>
            <a:r>
              <a:rPr kumimoji="1" lang="en-US" sz="2800" b="1" u="sng" dirty="0" smtClean="0">
                <a:solidFill>
                  <a:srgbClr val="354595"/>
                </a:solidFill>
                <a:ea typeface="+mn-ea"/>
                <a:cs typeface="+mn-cs"/>
              </a:rPr>
              <a:t>otherwise</a:t>
            </a:r>
            <a:r>
              <a:rPr kumimoji="1" lang="en-US" sz="2800" b="1" u="sng" dirty="0" smtClean="0">
                <a:ea typeface="+mn-ea"/>
                <a:cs typeface="+mn-cs"/>
              </a:rPr>
              <a:t> </a:t>
            </a:r>
            <a:r>
              <a:rPr kumimoji="1" lang="en-US" sz="2800" b="1" u="sng" dirty="0" smtClean="0">
                <a:solidFill>
                  <a:srgbClr val="354595"/>
                </a:solidFill>
                <a:ea typeface="+mn-ea"/>
                <a:cs typeface="+mn-cs"/>
              </a:rPr>
              <a:t>healthy </a:t>
            </a:r>
            <a:r>
              <a:rPr kumimoji="1" lang="en-US" sz="2800" dirty="0" smtClean="0">
                <a:ea typeface="+mn-ea"/>
                <a:cs typeface="+mn-cs"/>
              </a:rPr>
              <a:t>humans or animals</a:t>
            </a:r>
          </a:p>
          <a:p>
            <a:pPr>
              <a:buNone/>
              <a:defRPr/>
            </a:pPr>
            <a:endParaRPr kumimoji="1" lang="en-US" dirty="0" smtClean="0">
              <a:solidFill>
                <a:srgbClr val="003278"/>
              </a:solidFill>
            </a:endParaRPr>
          </a:p>
        </p:txBody>
      </p:sp>
      <p:pic>
        <p:nvPicPr>
          <p:cNvPr id="10" name="Content Placeholder 9" descr="ebola virus.jpg"/>
          <p:cNvPicPr>
            <a:picLocks noGrp="1" noChangeAspect="1"/>
          </p:cNvPicPr>
          <p:nvPr>
            <p:ph sz="half" idx="4294967295"/>
          </p:nvPr>
        </p:nvPicPr>
        <p:blipFill>
          <a:blip r:embed="rId3" cstate="print"/>
          <a:stretch>
            <a:fillRect/>
          </a:stretch>
        </p:blipFill>
        <p:spPr>
          <a:xfrm>
            <a:off x="5475288" y="2209800"/>
            <a:ext cx="3668712" cy="2860675"/>
          </a:xfrm>
          <a:prstGeom prst="rect">
            <a:avLst/>
          </a:prstGeom>
          <a:ln>
            <a:noFill/>
          </a:ln>
          <a:effectLst>
            <a:softEdge rad="112500"/>
          </a:effectLst>
        </p:spPr>
      </p:pic>
      <p:sp>
        <p:nvSpPr>
          <p:cNvPr id="6" name="Slide Number Placeholder 3"/>
          <p:cNvSpPr txBox="1">
            <a:spLocks/>
          </p:cNvSpPr>
          <p:nvPr/>
        </p:nvSpPr>
        <p:spPr>
          <a:xfrm>
            <a:off x="381000" y="6569075"/>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smtClean="0">
                <a:solidFill>
                  <a:srgbClr val="FFFFFF"/>
                </a:solidFill>
                <a:latin typeface="Arial"/>
                <a:cs typeface="Arial"/>
              </a:rPr>
              <a:t>Slide </a:t>
            </a:r>
            <a:fld id="{43D2EC11-8A9D-4AE6-96AD-543AE6033C24}" type="slidenum">
              <a:rPr lang="en-US" sz="1000" smtClean="0">
                <a:solidFill>
                  <a:srgbClr val="FFFFFF"/>
                </a:solidFill>
                <a:latin typeface="Arial"/>
                <a:cs typeface="Arial"/>
              </a:rPr>
              <a:pPr/>
              <a:t>12</a:t>
            </a:fld>
            <a:endParaRPr lang="en-US" sz="1000" dirty="0">
              <a:solidFill>
                <a:srgbClr val="FFFFFF"/>
              </a:solidFill>
              <a:latin typeface="Arial"/>
              <a:cs typeface="Arial"/>
            </a:endParaRP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vert="horz" lIns="91440" tIns="45720" rIns="91440" bIns="45720" rtlCol="0" anchor="ctr">
            <a:normAutofit/>
          </a:bodyPr>
          <a:lstStyle/>
          <a:p>
            <a:r>
              <a:rPr lang="en-US" dirty="0">
                <a:ea typeface="ＭＳ Ｐゴシック" pitchFamily="34" charset="-128"/>
              </a:rPr>
              <a:t>Definitions: Category B</a:t>
            </a:r>
          </a:p>
        </p:txBody>
      </p:sp>
      <p:sp>
        <p:nvSpPr>
          <p:cNvPr id="7" name="Content Placeholder 6"/>
          <p:cNvSpPr>
            <a:spLocks noGrp="1"/>
          </p:cNvSpPr>
          <p:nvPr>
            <p:ph idx="1"/>
          </p:nvPr>
        </p:nvSpPr>
        <p:spPr>
          <a:xfrm>
            <a:off x="3200400" y="1447800"/>
            <a:ext cx="5638800" cy="4648200"/>
          </a:xfrm>
        </p:spPr>
        <p:txBody>
          <a:bodyPr>
            <a:normAutofit/>
          </a:bodyPr>
          <a:lstStyle/>
          <a:p>
            <a:pPr>
              <a:buFontTx/>
              <a:buNone/>
              <a:defRPr/>
            </a:pPr>
            <a:endParaRPr kumimoji="1" lang="en-US" sz="3600" dirty="0" smtClean="0">
              <a:solidFill>
                <a:srgbClr val="F79646"/>
              </a:solidFill>
            </a:endParaRPr>
          </a:p>
          <a:p>
            <a:pPr marL="914400" lvl="1" indent="-571500">
              <a:defRPr/>
            </a:pPr>
            <a:r>
              <a:rPr kumimoji="1" lang="en-US" sz="3600" dirty="0" smtClean="0">
                <a:solidFill>
                  <a:srgbClr val="FF0000"/>
                </a:solidFill>
                <a:effectLst>
                  <a:outerShdw blurRad="38100" dist="38100" dir="2700000" algn="tl">
                    <a:srgbClr val="000000">
                      <a:alpha val="43137"/>
                    </a:srgbClr>
                  </a:outerShdw>
                </a:effectLst>
              </a:rPr>
              <a:t>Category B  </a:t>
            </a:r>
            <a:r>
              <a:rPr kumimoji="1" lang="en-US" dirty="0" smtClean="0">
                <a:cs typeface="+mn-cs"/>
              </a:rPr>
              <a:t>An infectious substance which does  not meet the criteria for inclusion in Category </a:t>
            </a:r>
            <a:r>
              <a:rPr kumimoji="1" lang="en-US" dirty="0" smtClean="0">
                <a:cs typeface="+mn-cs"/>
              </a:rPr>
              <a:t>A </a:t>
            </a:r>
            <a:endParaRPr kumimoji="1" lang="en-US" dirty="0" smtClean="0">
              <a:cs typeface="+mn-cs"/>
            </a:endParaRPr>
          </a:p>
          <a:p>
            <a:pPr>
              <a:buFontTx/>
              <a:buNone/>
              <a:defRPr/>
            </a:pPr>
            <a:endParaRPr kumimoji="1" lang="en-US" sz="3600" dirty="0" smtClean="0">
              <a:solidFill>
                <a:srgbClr val="003278"/>
              </a:solidFill>
            </a:endParaRPr>
          </a:p>
          <a:p>
            <a:pPr>
              <a:buFontTx/>
              <a:buNone/>
              <a:defRPr/>
            </a:pPr>
            <a:endParaRPr lang="en-US" sz="3600" dirty="0"/>
          </a:p>
        </p:txBody>
      </p:sp>
      <p:sp>
        <p:nvSpPr>
          <p:cNvPr id="6" name="Slide Number Placeholder 3"/>
          <p:cNvSpPr txBox="1">
            <a:spLocks/>
          </p:cNvSpPr>
          <p:nvPr/>
        </p:nvSpPr>
        <p:spPr>
          <a:xfrm>
            <a:off x="381000" y="6569075"/>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smtClean="0">
                <a:solidFill>
                  <a:srgbClr val="FFFFFF"/>
                </a:solidFill>
                <a:latin typeface="Arial"/>
                <a:cs typeface="Arial"/>
              </a:rPr>
              <a:t>Slide </a:t>
            </a:r>
            <a:fld id="{43D2EC11-8A9D-4AE6-96AD-543AE6033C24}" type="slidenum">
              <a:rPr lang="en-US" sz="1000" smtClean="0">
                <a:solidFill>
                  <a:srgbClr val="FFFFFF"/>
                </a:solidFill>
                <a:latin typeface="Arial"/>
                <a:cs typeface="Arial"/>
              </a:rPr>
              <a:pPr/>
              <a:t>13</a:t>
            </a:fld>
            <a:endParaRPr lang="en-US" sz="1000" dirty="0">
              <a:solidFill>
                <a:srgbClr val="FFFFFF"/>
              </a:solidFill>
              <a:latin typeface="Arial"/>
              <a:cs typeface="Arial"/>
            </a:endParaRPr>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54" y="1981200"/>
            <a:ext cx="2988263"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3" cstate="print"/>
          <a:srcRect l="6062" t="990" r="5031" b="990"/>
          <a:stretch>
            <a:fillRect/>
          </a:stretch>
        </p:blipFill>
        <p:spPr bwMode="auto">
          <a:xfrm>
            <a:off x="4495800" y="914400"/>
            <a:ext cx="4206240" cy="3505200"/>
          </a:xfrm>
          <a:prstGeom prst="rect">
            <a:avLst/>
          </a:prstGeom>
          <a:noFill/>
          <a:ln w="9525">
            <a:noFill/>
            <a:miter lim="800000"/>
            <a:headEnd/>
            <a:tailEnd/>
          </a:ln>
        </p:spPr>
      </p:pic>
      <p:sp>
        <p:nvSpPr>
          <p:cNvPr id="33795" name="Rectangle 3"/>
          <p:cNvSpPr>
            <a:spLocks noGrp="1" noChangeArrowheads="1"/>
          </p:cNvSpPr>
          <p:nvPr>
            <p:ph type="title"/>
          </p:nvPr>
        </p:nvSpPr>
        <p:spPr>
          <a:xfrm>
            <a:off x="2819400" y="152400"/>
            <a:ext cx="6324600" cy="1143000"/>
          </a:xfrm>
          <a:noFill/>
        </p:spPr>
        <p:txBody>
          <a:bodyPr>
            <a:noAutofit/>
          </a:bodyPr>
          <a:lstStyle/>
          <a:p>
            <a:r>
              <a:rPr lang="en-US" sz="2600" dirty="0" smtClean="0"/>
              <a:t>Examples: Category A Infectious Substances</a:t>
            </a:r>
          </a:p>
        </p:txBody>
      </p:sp>
      <p:sp>
        <p:nvSpPr>
          <p:cNvPr id="9" name="Content Placeholder 4"/>
          <p:cNvSpPr>
            <a:spLocks noGrp="1"/>
          </p:cNvSpPr>
          <p:nvPr>
            <p:ph idx="1"/>
          </p:nvPr>
        </p:nvSpPr>
        <p:spPr>
          <a:xfrm>
            <a:off x="457200" y="1447800"/>
            <a:ext cx="3962400" cy="4525963"/>
          </a:xfrm>
        </p:spPr>
        <p:txBody>
          <a:bodyPr>
            <a:normAutofit/>
          </a:bodyPr>
          <a:lstStyle/>
          <a:p>
            <a:pPr>
              <a:spcBef>
                <a:spcPct val="60000"/>
              </a:spcBef>
              <a:buClr>
                <a:schemeClr val="tx1"/>
              </a:buClr>
            </a:pPr>
            <a:r>
              <a:rPr kumimoji="1" lang="en-US" dirty="0" smtClean="0"/>
              <a:t>Table lists examples and is not exhaustive</a:t>
            </a:r>
          </a:p>
          <a:p>
            <a:pPr>
              <a:spcBef>
                <a:spcPct val="60000"/>
              </a:spcBef>
              <a:buClr>
                <a:schemeClr val="tx1"/>
              </a:buClr>
            </a:pPr>
            <a:r>
              <a:rPr kumimoji="1" lang="en-US" dirty="0" smtClean="0"/>
              <a:t>New or emerging pathogens meeting the same criteria should be classified as Category A</a:t>
            </a:r>
          </a:p>
          <a:p>
            <a:pPr>
              <a:spcBef>
                <a:spcPct val="60000"/>
              </a:spcBef>
              <a:buClr>
                <a:schemeClr val="tx1"/>
              </a:buClr>
            </a:pPr>
            <a:r>
              <a:rPr kumimoji="1" lang="en-US" dirty="0" smtClean="0"/>
              <a:t>Cultures may be Category A or B depending on the microorganism</a:t>
            </a:r>
          </a:p>
        </p:txBody>
      </p:sp>
      <p:sp>
        <p:nvSpPr>
          <p:cNvPr id="6" name="Slide Number Placeholder 3"/>
          <p:cNvSpPr txBox="1">
            <a:spLocks/>
          </p:cNvSpPr>
          <p:nvPr/>
        </p:nvSpPr>
        <p:spPr>
          <a:xfrm>
            <a:off x="381000" y="6569075"/>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smtClean="0">
                <a:solidFill>
                  <a:srgbClr val="FFFFFF"/>
                </a:solidFill>
                <a:latin typeface="Arial"/>
                <a:cs typeface="Arial"/>
              </a:rPr>
              <a:t>Slide </a:t>
            </a:r>
            <a:fld id="{43D2EC11-8A9D-4AE6-96AD-543AE6033C24}" type="slidenum">
              <a:rPr lang="en-US" sz="1000" smtClean="0">
                <a:solidFill>
                  <a:srgbClr val="FFFFFF"/>
                </a:solidFill>
                <a:latin typeface="Arial"/>
                <a:cs typeface="Arial"/>
              </a:rPr>
              <a:pPr/>
              <a:t>14</a:t>
            </a:fld>
            <a:endParaRPr lang="en-US" sz="1000" dirty="0">
              <a:solidFill>
                <a:srgbClr val="FFFFFF"/>
              </a:solidFill>
              <a:latin typeface="Arial"/>
              <a:cs typeface="Arial"/>
            </a:endParaRPr>
          </a:p>
        </p:txBody>
      </p:sp>
      <p:pic>
        <p:nvPicPr>
          <p:cNvPr id="2253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3352800"/>
            <a:ext cx="3146425" cy="296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59672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762000" y="94194"/>
            <a:ext cx="6705600" cy="956731"/>
          </a:xfrm>
        </p:spPr>
        <p:txBody>
          <a:bodyPr>
            <a:noAutofit/>
          </a:bodyPr>
          <a:lstStyle/>
          <a:p>
            <a:r>
              <a:rPr lang="en-US" dirty="0" smtClean="0">
                <a:ea typeface="ＭＳ Ｐゴシック" pitchFamily="34" charset="-128"/>
                <a:cs typeface="Arial" pitchFamily="34" charset="0"/>
              </a:rPr>
              <a:t>Definitions: Exempt Patient Specimens</a:t>
            </a:r>
          </a:p>
        </p:txBody>
      </p:sp>
      <p:sp>
        <p:nvSpPr>
          <p:cNvPr id="5" name="Content Placeholder 4"/>
          <p:cNvSpPr>
            <a:spLocks noGrp="1"/>
          </p:cNvSpPr>
          <p:nvPr>
            <p:ph idx="1"/>
          </p:nvPr>
        </p:nvSpPr>
        <p:spPr>
          <a:xfrm>
            <a:off x="613488" y="1201206"/>
            <a:ext cx="7886700" cy="4666193"/>
          </a:xfrm>
        </p:spPr>
        <p:txBody>
          <a:bodyPr>
            <a:normAutofit/>
          </a:bodyPr>
          <a:lstStyle/>
          <a:p>
            <a:pPr>
              <a:spcBef>
                <a:spcPct val="60000"/>
              </a:spcBef>
              <a:buClr>
                <a:schemeClr val="tx1"/>
              </a:buClr>
            </a:pPr>
            <a:r>
              <a:rPr kumimoji="1" lang="en-US" sz="2400" dirty="0" smtClean="0"/>
              <a:t>Patient specimens for which there is </a:t>
            </a:r>
            <a:r>
              <a:rPr kumimoji="1" lang="en-US" sz="2400" b="1" u="sng" dirty="0" smtClean="0">
                <a:solidFill>
                  <a:srgbClr val="354595"/>
                </a:solidFill>
              </a:rPr>
              <a:t>minimal likelihood</a:t>
            </a:r>
            <a:r>
              <a:rPr kumimoji="1" lang="en-US" sz="2400" b="1" dirty="0" smtClean="0">
                <a:solidFill>
                  <a:srgbClr val="354595"/>
                </a:solidFill>
              </a:rPr>
              <a:t> </a:t>
            </a:r>
            <a:r>
              <a:rPr kumimoji="1" lang="en-US" sz="2400" dirty="0" smtClean="0"/>
              <a:t>that pathogens are present are not subject to these Regulations if the specimen is transported in packaging that will prevent any leakage and which is marked with the words "</a:t>
            </a:r>
            <a:r>
              <a:rPr kumimoji="1" lang="en-US" sz="2400" dirty="0" smtClean="0">
                <a:solidFill>
                  <a:srgbClr val="FF0000"/>
                </a:solidFill>
              </a:rPr>
              <a:t>Exempt human specimen</a:t>
            </a:r>
            <a:r>
              <a:rPr kumimoji="1" lang="en-US" sz="2400" dirty="0" smtClean="0">
                <a:solidFill>
                  <a:srgbClr val="000000"/>
                </a:solidFill>
              </a:rPr>
              <a:t>” or “</a:t>
            </a:r>
            <a:r>
              <a:rPr kumimoji="1" lang="en-US" sz="2400" dirty="0" smtClean="0">
                <a:solidFill>
                  <a:srgbClr val="FF0000"/>
                </a:solidFill>
              </a:rPr>
              <a:t>Exempt animal specimen</a:t>
            </a:r>
            <a:r>
              <a:rPr kumimoji="1" lang="en-US" sz="2400" dirty="0" smtClean="0">
                <a:solidFill>
                  <a:srgbClr val="000000"/>
                </a:solidFill>
              </a:rPr>
              <a:t>”</a:t>
            </a:r>
            <a:r>
              <a:rPr kumimoji="1" lang="en-US" sz="2400" dirty="0" smtClean="0">
                <a:solidFill>
                  <a:srgbClr val="003278"/>
                </a:solidFill>
              </a:rPr>
              <a:t> </a:t>
            </a:r>
          </a:p>
          <a:p>
            <a:pPr>
              <a:spcBef>
                <a:spcPct val="60000"/>
              </a:spcBef>
              <a:buClr>
                <a:schemeClr val="tx1"/>
              </a:buClr>
            </a:pPr>
            <a:r>
              <a:rPr kumimoji="1" lang="en-US" sz="2400" b="1" dirty="0" smtClean="0">
                <a:solidFill>
                  <a:srgbClr val="000000"/>
                </a:solidFill>
              </a:rPr>
              <a:t>Note: </a:t>
            </a:r>
            <a:r>
              <a:rPr kumimoji="1" lang="en-US" sz="2400" dirty="0" smtClean="0">
                <a:solidFill>
                  <a:srgbClr val="000000"/>
                </a:solidFill>
              </a:rPr>
              <a:t>In determining whether a patient specimen has minimal likelihood . . . an element of </a:t>
            </a:r>
            <a:r>
              <a:rPr kumimoji="1" lang="en-US" sz="2400" b="1" u="sng" dirty="0" smtClean="0">
                <a:solidFill>
                  <a:srgbClr val="354595"/>
                </a:solidFill>
              </a:rPr>
              <a:t>professional judgment </a:t>
            </a:r>
            <a:r>
              <a:rPr kumimoji="1" lang="en-US" sz="2400" dirty="0" smtClean="0">
                <a:solidFill>
                  <a:srgbClr val="000000"/>
                </a:solidFill>
              </a:rPr>
              <a:t>is required . . . that judgment should be based on:</a:t>
            </a:r>
          </a:p>
          <a:p>
            <a:pPr lvl="1">
              <a:spcBef>
                <a:spcPts val="600"/>
              </a:spcBef>
              <a:buClr>
                <a:schemeClr val="tx1"/>
              </a:buClr>
              <a:buFont typeface="Arial"/>
              <a:buChar char="–"/>
            </a:pPr>
            <a:r>
              <a:rPr kumimoji="1" lang="en-US" sz="2400" dirty="0" smtClean="0">
                <a:solidFill>
                  <a:srgbClr val="003278"/>
                </a:solidFill>
              </a:rPr>
              <a:t>known medical history</a:t>
            </a:r>
          </a:p>
          <a:p>
            <a:pPr lvl="1">
              <a:spcBef>
                <a:spcPts val="600"/>
              </a:spcBef>
              <a:buClr>
                <a:schemeClr val="tx1"/>
              </a:buClr>
              <a:buFont typeface="Arial"/>
              <a:buChar char="–"/>
            </a:pPr>
            <a:r>
              <a:rPr kumimoji="1" lang="en-US" sz="2400" dirty="0" smtClean="0">
                <a:solidFill>
                  <a:srgbClr val="003278"/>
                </a:solidFill>
              </a:rPr>
              <a:t>symptoms </a:t>
            </a:r>
          </a:p>
          <a:p>
            <a:pPr lvl="1">
              <a:spcBef>
                <a:spcPts val="600"/>
              </a:spcBef>
              <a:buClr>
                <a:schemeClr val="tx1"/>
              </a:buClr>
              <a:buFont typeface="Arial"/>
              <a:buChar char="–"/>
            </a:pPr>
            <a:r>
              <a:rPr kumimoji="1" lang="en-US" sz="2400" dirty="0" smtClean="0">
                <a:solidFill>
                  <a:srgbClr val="003278"/>
                </a:solidFill>
              </a:rPr>
              <a:t>individual circumstances </a:t>
            </a:r>
          </a:p>
          <a:p>
            <a:pPr lvl="1">
              <a:spcBef>
                <a:spcPts val="600"/>
              </a:spcBef>
              <a:buClr>
                <a:schemeClr val="tx1"/>
              </a:buClr>
              <a:buFont typeface="Arial"/>
              <a:buChar char="–"/>
            </a:pPr>
            <a:r>
              <a:rPr kumimoji="1" lang="en-US" sz="2400" dirty="0" smtClean="0">
                <a:solidFill>
                  <a:srgbClr val="003278"/>
                </a:solidFill>
              </a:rPr>
              <a:t>endemic local conditions</a:t>
            </a:r>
          </a:p>
        </p:txBody>
      </p:sp>
      <p:sp>
        <p:nvSpPr>
          <p:cNvPr id="40963" name="Rectangle 3"/>
          <p:cNvSpPr>
            <a:spLocks noChangeArrowheads="1"/>
          </p:cNvSpPr>
          <p:nvPr/>
        </p:nvSpPr>
        <p:spPr bwMode="auto">
          <a:xfrm>
            <a:off x="533400" y="1219200"/>
            <a:ext cx="8001000" cy="5181600"/>
          </a:xfrm>
          <a:prstGeom prst="rect">
            <a:avLst/>
          </a:prstGeom>
          <a:noFill/>
          <a:ln w="9525">
            <a:noFill/>
            <a:miter lim="800000"/>
            <a:headEnd/>
            <a:tailEnd/>
          </a:ln>
        </p:spPr>
        <p:txBody>
          <a:bodyPr/>
          <a:lstStyle/>
          <a:p>
            <a:pPr algn="l">
              <a:spcBef>
                <a:spcPct val="60000"/>
              </a:spcBef>
              <a:buClr>
                <a:schemeClr val="tx1"/>
              </a:buClr>
            </a:pPr>
            <a:endParaRPr kumimoji="1" lang="en-US" sz="2400" dirty="0">
              <a:solidFill>
                <a:srgbClr val="003278"/>
              </a:solidFill>
            </a:endParaRPr>
          </a:p>
        </p:txBody>
      </p:sp>
      <p:sp>
        <p:nvSpPr>
          <p:cNvPr id="6" name="Slide Number Placeholder 3"/>
          <p:cNvSpPr txBox="1">
            <a:spLocks/>
          </p:cNvSpPr>
          <p:nvPr/>
        </p:nvSpPr>
        <p:spPr>
          <a:xfrm>
            <a:off x="381000" y="6569075"/>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smtClean="0">
                <a:solidFill>
                  <a:srgbClr val="FFFFFF"/>
                </a:solidFill>
                <a:latin typeface="Arial"/>
                <a:cs typeface="Arial"/>
              </a:rPr>
              <a:t>Slide </a:t>
            </a:r>
            <a:fld id="{43D2EC11-8A9D-4AE6-96AD-543AE6033C24}" type="slidenum">
              <a:rPr lang="en-US" sz="1000" smtClean="0">
                <a:solidFill>
                  <a:srgbClr val="FFFFFF"/>
                </a:solidFill>
                <a:latin typeface="Arial"/>
                <a:cs typeface="Arial"/>
              </a:rPr>
              <a:pPr/>
              <a:t>15</a:t>
            </a:fld>
            <a:endParaRPr lang="en-US" sz="1000" dirty="0">
              <a:solidFill>
                <a:srgbClr val="FFFFFF"/>
              </a:solidFill>
              <a:latin typeface="Arial"/>
              <a:cs typeface="Arial"/>
            </a:endParaRP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normAutofit/>
          </a:bodyPr>
          <a:lstStyle/>
          <a:p>
            <a:r>
              <a:rPr lang="en-US" dirty="0" smtClean="0"/>
              <a:t>Anthrax Bioterrorism Scenario</a:t>
            </a:r>
          </a:p>
        </p:txBody>
      </p:sp>
      <p:sp>
        <p:nvSpPr>
          <p:cNvPr id="34819" name="Content Placeholder 2"/>
          <p:cNvSpPr>
            <a:spLocks noGrp="1"/>
          </p:cNvSpPr>
          <p:nvPr>
            <p:ph idx="1"/>
          </p:nvPr>
        </p:nvSpPr>
        <p:spPr>
          <a:xfrm>
            <a:off x="457200" y="1447800"/>
            <a:ext cx="4343400" cy="4525963"/>
          </a:xfrm>
        </p:spPr>
        <p:txBody>
          <a:bodyPr>
            <a:normAutofit/>
          </a:bodyPr>
          <a:lstStyle/>
          <a:p>
            <a:pPr indent="0">
              <a:buFontTx/>
              <a:buNone/>
            </a:pPr>
            <a:endParaRPr lang="en-US" sz="2400" dirty="0" smtClean="0"/>
          </a:p>
          <a:p>
            <a:pPr indent="0">
              <a:buFontTx/>
              <a:buNone/>
            </a:pPr>
            <a:r>
              <a:rPr lang="en-US" sz="2400" dirty="0" smtClean="0"/>
              <a:t>A letter containing a terror threat and a mysterious white powder is opened at the Ministry of Defense office building</a:t>
            </a:r>
          </a:p>
        </p:txBody>
      </p:sp>
      <p:pic>
        <p:nvPicPr>
          <p:cNvPr id="8" name="Content Placeholder 7" descr="4437_Hunting_the_Anthrax_Killer-04_05320299.jpg"/>
          <p:cNvPicPr>
            <a:picLocks noGrp="1" noChangeAspect="1"/>
          </p:cNvPicPr>
          <p:nvPr>
            <p:ph sz="half" idx="4294967295"/>
          </p:nvPr>
        </p:nvPicPr>
        <p:blipFill>
          <a:blip r:embed="rId3" cstate="print"/>
          <a:stretch>
            <a:fillRect/>
          </a:stretch>
        </p:blipFill>
        <p:spPr>
          <a:xfrm>
            <a:off x="4926013" y="2133600"/>
            <a:ext cx="4217987" cy="2667000"/>
          </a:xfrm>
          <a:effectLst>
            <a:outerShdw blurRad="292100" dist="139700" dir="2700000" algn="tl" rotWithShape="0">
              <a:srgbClr val="333333">
                <a:alpha val="65000"/>
              </a:srgbClr>
            </a:outerShdw>
          </a:effectLst>
        </p:spPr>
      </p:pic>
      <p:sp>
        <p:nvSpPr>
          <p:cNvPr id="6" name="Slide Number Placeholder 3"/>
          <p:cNvSpPr txBox="1">
            <a:spLocks/>
          </p:cNvSpPr>
          <p:nvPr/>
        </p:nvSpPr>
        <p:spPr>
          <a:xfrm>
            <a:off x="381000" y="6569075"/>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smtClean="0">
                <a:solidFill>
                  <a:srgbClr val="FFFFFF"/>
                </a:solidFill>
                <a:latin typeface="Arial"/>
                <a:cs typeface="Arial"/>
              </a:rPr>
              <a:t>Slide </a:t>
            </a:r>
            <a:fld id="{43D2EC11-8A9D-4AE6-96AD-543AE6033C24}" type="slidenum">
              <a:rPr lang="en-US" sz="1000" smtClean="0">
                <a:solidFill>
                  <a:srgbClr val="FFFFFF"/>
                </a:solidFill>
                <a:latin typeface="Arial"/>
                <a:cs typeface="Arial"/>
              </a:rPr>
              <a:pPr/>
              <a:t>16</a:t>
            </a:fld>
            <a:endParaRPr lang="en-US" sz="1000" dirty="0">
              <a:solidFill>
                <a:srgbClr val="FFFFFF"/>
              </a:solidFill>
              <a:latin typeface="Arial"/>
              <a:cs typeface="Aria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45" name="Title 1"/>
          <p:cNvSpPr>
            <a:spLocks noGrp="1"/>
          </p:cNvSpPr>
          <p:nvPr>
            <p:ph type="title"/>
          </p:nvPr>
        </p:nvSpPr>
        <p:spPr/>
        <p:txBody>
          <a:bodyPr>
            <a:normAutofit/>
          </a:bodyPr>
          <a:lstStyle/>
          <a:p>
            <a:r>
              <a:rPr lang="en-US" smtClean="0"/>
              <a:t>Anthrax Bioterrorism Scenario</a:t>
            </a:r>
          </a:p>
        </p:txBody>
      </p:sp>
      <p:pic>
        <p:nvPicPr>
          <p:cNvPr id="35842" name="Content Placeholder 6" descr="swab_label.jpg"/>
          <p:cNvPicPr>
            <a:picLocks noGrp="1" noChangeAspect="1"/>
          </p:cNvPicPr>
          <p:nvPr>
            <p:ph sz="half" idx="1"/>
          </p:nvPr>
        </p:nvPicPr>
        <p:blipFill>
          <a:blip r:embed="rId3" cstate="print"/>
          <a:stretch>
            <a:fillRect/>
          </a:stretch>
        </p:blipFill>
        <p:spPr>
          <a:xfrm>
            <a:off x="762000" y="1600201"/>
            <a:ext cx="3352800" cy="2286000"/>
          </a:xfrm>
          <a:ln w="38100">
            <a:noFill/>
          </a:ln>
        </p:spPr>
      </p:pic>
      <p:sp>
        <p:nvSpPr>
          <p:cNvPr id="35843" name="Content Placeholder 3"/>
          <p:cNvSpPr>
            <a:spLocks noGrp="1"/>
          </p:cNvSpPr>
          <p:nvPr>
            <p:ph sz="half" idx="2"/>
          </p:nvPr>
        </p:nvSpPr>
        <p:spPr>
          <a:xfrm>
            <a:off x="4648200" y="1600201"/>
            <a:ext cx="4038600" cy="4495800"/>
          </a:xfrm>
        </p:spPr>
        <p:txBody>
          <a:bodyPr>
            <a:normAutofit lnSpcReduction="10000"/>
          </a:bodyPr>
          <a:lstStyle/>
          <a:p>
            <a:r>
              <a:rPr lang="en-US" sz="2400" dirty="0" smtClean="0"/>
              <a:t>Nasopharyngeal </a:t>
            </a:r>
            <a:r>
              <a:rPr lang="en-US" sz="2400" dirty="0"/>
              <a:t>swabs are collected from potentially exposed office </a:t>
            </a:r>
            <a:r>
              <a:rPr lang="en-US" sz="2400" dirty="0" smtClean="0"/>
              <a:t>workers</a:t>
            </a:r>
          </a:p>
          <a:p>
            <a:endParaRPr lang="en-US" sz="2400" dirty="0"/>
          </a:p>
          <a:p>
            <a:r>
              <a:rPr lang="en-US" sz="2400" dirty="0" smtClean="0"/>
              <a:t>The </a:t>
            </a:r>
            <a:r>
              <a:rPr lang="en-US" sz="2400" dirty="0"/>
              <a:t>swabs will be transported to local clinical laboratory for </a:t>
            </a:r>
            <a:r>
              <a:rPr lang="en-US" sz="2400" dirty="0" smtClean="0"/>
              <a:t>analysis</a:t>
            </a:r>
          </a:p>
          <a:p>
            <a:pPr marL="0" indent="0">
              <a:buNone/>
            </a:pPr>
            <a:endParaRPr lang="en-US" sz="2400" dirty="0"/>
          </a:p>
          <a:p>
            <a:r>
              <a:rPr lang="en-US" sz="2400" dirty="0">
                <a:solidFill>
                  <a:srgbClr val="354595"/>
                </a:solidFill>
              </a:rPr>
              <a:t>Are they infectious substances?</a:t>
            </a:r>
          </a:p>
          <a:p>
            <a:r>
              <a:rPr lang="en-US" sz="2400" dirty="0">
                <a:solidFill>
                  <a:srgbClr val="354595"/>
                </a:solidFill>
              </a:rPr>
              <a:t>Would you classify these as Category A or B?</a:t>
            </a:r>
          </a:p>
          <a:p>
            <a:pPr indent="0">
              <a:buFontTx/>
              <a:buNone/>
            </a:pPr>
            <a:endParaRPr lang="en-US" sz="2400" dirty="0" smtClean="0"/>
          </a:p>
        </p:txBody>
      </p:sp>
      <p:sp>
        <p:nvSpPr>
          <p:cNvPr id="35844" name="Slide Number Placeholder 4"/>
          <p:cNvSpPr>
            <a:spLocks noGrp="1"/>
          </p:cNvSpPr>
          <p:nvPr>
            <p:ph type="sldNum" sz="quarter" idx="12"/>
          </p:nvPr>
        </p:nvSpPr>
        <p:spPr>
          <a:noFill/>
        </p:spPr>
        <p:txBody>
          <a:bodyPr/>
          <a:lstStyle/>
          <a:p>
            <a:fld id="{38B3651C-E702-4B02-ADE1-83AED37638B1}" type="slidenum">
              <a:rPr lang="en-US" smtClean="0">
                <a:latin typeface="Arial" pitchFamily="34" charset="0"/>
              </a:rPr>
              <a:pPr/>
              <a:t>17</a:t>
            </a:fld>
            <a:endParaRPr lang="en-US" smtClean="0">
              <a:latin typeface="Arial" pitchFamily="34" charset="0"/>
            </a:endParaRPr>
          </a:p>
        </p:txBody>
      </p:sp>
      <p:pic>
        <p:nvPicPr>
          <p:cNvPr id="6" name="Content Placeholder 6" descr="PlainSwab.gif"/>
          <p:cNvPicPr>
            <a:picLocks noChangeAspect="1"/>
          </p:cNvPicPr>
          <p:nvPr/>
        </p:nvPicPr>
        <p:blipFill>
          <a:blip r:embed="rId4" cstate="print"/>
          <a:stretch>
            <a:fillRect/>
          </a:stretch>
        </p:blipFill>
        <p:spPr>
          <a:xfrm>
            <a:off x="762000" y="3886200"/>
            <a:ext cx="3352800" cy="2209800"/>
          </a:xfrm>
          <a:prstGeom prst="rect">
            <a:avLst/>
          </a:prstGeom>
          <a:ln w="38100" cap="sq" cmpd="thickThin">
            <a:noFill/>
          </a:ln>
          <a:effectLst>
            <a:innerShdw blurRad="76200">
              <a:srgbClr val="000000"/>
            </a:innerShdw>
          </a:effectLst>
        </p:spPr>
      </p:pic>
      <p:sp>
        <p:nvSpPr>
          <p:cNvPr id="7" name="Slide Number Placeholder 3"/>
          <p:cNvSpPr txBox="1">
            <a:spLocks/>
          </p:cNvSpPr>
          <p:nvPr/>
        </p:nvSpPr>
        <p:spPr>
          <a:xfrm>
            <a:off x="381000" y="6569075"/>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smtClean="0">
                <a:solidFill>
                  <a:srgbClr val="FFFFFF"/>
                </a:solidFill>
                <a:latin typeface="Arial"/>
                <a:cs typeface="Arial"/>
              </a:rPr>
              <a:t>Slide </a:t>
            </a:r>
            <a:fld id="{43D2EC11-8A9D-4AE6-96AD-543AE6033C24}" type="slidenum">
              <a:rPr lang="en-US" sz="1000" smtClean="0">
                <a:solidFill>
                  <a:srgbClr val="FFFFFF"/>
                </a:solidFill>
                <a:latin typeface="Arial"/>
                <a:cs typeface="Arial"/>
              </a:rPr>
              <a:pPr/>
              <a:t>17</a:t>
            </a:fld>
            <a:endParaRPr lang="en-US" sz="1000" dirty="0">
              <a:solidFill>
                <a:srgbClr val="FFFFFF"/>
              </a:solidFill>
              <a:latin typeface="Arial"/>
              <a:cs typeface="Aria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93" name="Title 1"/>
          <p:cNvSpPr>
            <a:spLocks noGrp="1"/>
          </p:cNvSpPr>
          <p:nvPr>
            <p:ph type="title"/>
          </p:nvPr>
        </p:nvSpPr>
        <p:spPr/>
        <p:txBody>
          <a:bodyPr>
            <a:normAutofit/>
          </a:bodyPr>
          <a:lstStyle/>
          <a:p>
            <a:r>
              <a:rPr lang="en-US" smtClean="0"/>
              <a:t>Anthrax Bioterrorism Scenario</a:t>
            </a:r>
          </a:p>
        </p:txBody>
      </p:sp>
      <p:pic>
        <p:nvPicPr>
          <p:cNvPr id="6" name="Content Placeholder 5" descr="anthrax.jpg"/>
          <p:cNvPicPr>
            <a:picLocks noGrp="1" noChangeAspect="1"/>
          </p:cNvPicPr>
          <p:nvPr>
            <p:ph sz="half" idx="1"/>
          </p:nvPr>
        </p:nvPicPr>
        <p:blipFill>
          <a:blip r:embed="rId3" cstate="print"/>
          <a:stretch>
            <a:fillRect/>
          </a:stretch>
        </p:blipFill>
        <p:spPr>
          <a:xfrm>
            <a:off x="838200" y="1393095"/>
            <a:ext cx="3352800" cy="2708490"/>
          </a:xfrm>
          <a:effectLst>
            <a:outerShdw blurRad="190500" algn="tl" rotWithShape="0">
              <a:srgbClr val="000000">
                <a:alpha val="70000"/>
              </a:srgbClr>
            </a:outerShdw>
          </a:effectLst>
        </p:spPr>
      </p:pic>
      <p:sp>
        <p:nvSpPr>
          <p:cNvPr id="37891" name="Content Placeholder 3"/>
          <p:cNvSpPr>
            <a:spLocks noGrp="1"/>
          </p:cNvSpPr>
          <p:nvPr>
            <p:ph sz="half" idx="2"/>
          </p:nvPr>
        </p:nvSpPr>
        <p:spPr>
          <a:xfrm>
            <a:off x="4419600" y="1371601"/>
            <a:ext cx="4648200" cy="4191000"/>
          </a:xfrm>
        </p:spPr>
        <p:txBody>
          <a:bodyPr/>
          <a:lstStyle/>
          <a:p>
            <a:r>
              <a:rPr lang="en-US" sz="2400" dirty="0" smtClean="0"/>
              <a:t>The clinical lab cultures the swabs and determines that several colonies from three individuals appear to be </a:t>
            </a:r>
            <a:r>
              <a:rPr lang="en-US" sz="2400" i="1" dirty="0" smtClean="0"/>
              <a:t>Bacillus </a:t>
            </a:r>
            <a:r>
              <a:rPr lang="en-US" sz="2400" i="1" dirty="0" err="1" smtClean="0"/>
              <a:t>anthracis</a:t>
            </a:r>
            <a:endParaRPr lang="en-US" sz="2400" i="1" dirty="0" smtClean="0"/>
          </a:p>
          <a:p>
            <a:r>
              <a:rPr lang="en-US" sz="2400" dirty="0" smtClean="0"/>
              <a:t>These are sub-cultured and agar stabs are prepared for shipment to Central lab for verification</a:t>
            </a:r>
          </a:p>
          <a:p>
            <a:r>
              <a:rPr lang="en-US" sz="2400" dirty="0" smtClean="0">
                <a:solidFill>
                  <a:srgbClr val="354595"/>
                </a:solidFill>
              </a:rPr>
              <a:t>How do you classify these cultures (Category A or B)?</a:t>
            </a:r>
          </a:p>
        </p:txBody>
      </p:sp>
      <p:sp>
        <p:nvSpPr>
          <p:cNvPr id="37892" name="Slide Number Placeholder 4"/>
          <p:cNvSpPr>
            <a:spLocks noGrp="1"/>
          </p:cNvSpPr>
          <p:nvPr>
            <p:ph type="sldNum" sz="quarter" idx="12"/>
          </p:nvPr>
        </p:nvSpPr>
        <p:spPr>
          <a:noFill/>
        </p:spPr>
        <p:txBody>
          <a:bodyPr/>
          <a:lstStyle/>
          <a:p>
            <a:fld id="{8601DE9A-AF86-4F1C-ADB4-D0FDFB81163F}" type="slidenum">
              <a:rPr lang="en-US" smtClean="0">
                <a:latin typeface="Arial" pitchFamily="34" charset="0"/>
              </a:rPr>
              <a:pPr/>
              <a:t>18</a:t>
            </a:fld>
            <a:endParaRPr lang="en-US" smtClean="0">
              <a:latin typeface="Arial" pitchFamily="34" charset="0"/>
            </a:endParaRPr>
          </a:p>
        </p:txBody>
      </p:sp>
      <p:sp>
        <p:nvSpPr>
          <p:cNvPr id="7" name="Slide Number Placeholder 3"/>
          <p:cNvSpPr txBox="1">
            <a:spLocks/>
          </p:cNvSpPr>
          <p:nvPr/>
        </p:nvSpPr>
        <p:spPr>
          <a:xfrm>
            <a:off x="381000" y="6569075"/>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smtClean="0">
                <a:solidFill>
                  <a:srgbClr val="FFFFFF"/>
                </a:solidFill>
                <a:latin typeface="Arial"/>
                <a:cs typeface="Arial"/>
              </a:rPr>
              <a:t>Slide </a:t>
            </a:r>
            <a:fld id="{43D2EC11-8A9D-4AE6-96AD-543AE6033C24}" type="slidenum">
              <a:rPr lang="en-US" sz="1000" smtClean="0">
                <a:solidFill>
                  <a:srgbClr val="FFFFFF"/>
                </a:solidFill>
                <a:latin typeface="Arial"/>
                <a:cs typeface="Arial"/>
              </a:rPr>
              <a:pPr/>
              <a:t>18</a:t>
            </a:fld>
            <a:endParaRPr lang="en-US" sz="1000" dirty="0">
              <a:solidFill>
                <a:srgbClr val="FFFFFF"/>
              </a:solidFill>
              <a:latin typeface="Arial"/>
              <a:cs typeface="Aria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dirty="0" smtClean="0"/>
              <a:t>HIV Scenario</a:t>
            </a:r>
          </a:p>
        </p:txBody>
      </p:sp>
      <p:sp>
        <p:nvSpPr>
          <p:cNvPr id="38915" name="Content Placeholder 2"/>
          <p:cNvSpPr>
            <a:spLocks noGrp="1"/>
          </p:cNvSpPr>
          <p:nvPr>
            <p:ph idx="1"/>
          </p:nvPr>
        </p:nvSpPr>
        <p:spPr>
          <a:xfrm>
            <a:off x="457200" y="1447800"/>
            <a:ext cx="4267200" cy="4525963"/>
          </a:xfrm>
        </p:spPr>
        <p:txBody>
          <a:bodyPr/>
          <a:lstStyle/>
          <a:p>
            <a:r>
              <a:rPr lang="en-US" sz="2400" dirty="0" smtClean="0"/>
              <a:t>Blood is collected from a patient with AIDS in order to determine HIV viral load</a:t>
            </a:r>
          </a:p>
          <a:p>
            <a:r>
              <a:rPr lang="en-US" sz="2400" dirty="0" smtClean="0">
                <a:solidFill>
                  <a:srgbClr val="354595"/>
                </a:solidFill>
              </a:rPr>
              <a:t>Is this sample an infectious substance?</a:t>
            </a:r>
          </a:p>
          <a:p>
            <a:r>
              <a:rPr lang="en-US" sz="2400" dirty="0" smtClean="0">
                <a:solidFill>
                  <a:srgbClr val="354595"/>
                </a:solidFill>
              </a:rPr>
              <a:t>Is HIV on the Indicative list? Is this a culture or patient specimen? </a:t>
            </a:r>
          </a:p>
          <a:p>
            <a:r>
              <a:rPr lang="en-US" sz="2400" dirty="0" smtClean="0">
                <a:solidFill>
                  <a:srgbClr val="354595"/>
                </a:solidFill>
              </a:rPr>
              <a:t>How would you classify this test tube of blood (Category A or B)?</a:t>
            </a:r>
          </a:p>
          <a:p>
            <a:endParaRPr lang="en-US" sz="2400" dirty="0" smtClean="0"/>
          </a:p>
        </p:txBody>
      </p:sp>
      <p:pic>
        <p:nvPicPr>
          <p:cNvPr id="6" name="Content Placeholder 5" descr="blooddraw.jpg"/>
          <p:cNvPicPr>
            <a:picLocks noGrp="1" noChangeAspect="1"/>
          </p:cNvPicPr>
          <p:nvPr>
            <p:ph sz="half" idx="4294967295"/>
          </p:nvPr>
        </p:nvPicPr>
        <p:blipFill>
          <a:blip r:embed="rId3" cstate="print"/>
          <a:stretch>
            <a:fillRect/>
          </a:stretch>
        </p:blipFill>
        <p:spPr>
          <a:xfrm>
            <a:off x="5033963" y="1600200"/>
            <a:ext cx="4110037" cy="3687763"/>
          </a:xfrm>
          <a:ln w="38100" cap="sq">
            <a:noFill/>
          </a:ln>
          <a:effectLst>
            <a:outerShdw blurRad="50800" dist="38100" dir="2700000" algn="tl" rotWithShape="0">
              <a:srgbClr val="000000">
                <a:alpha val="43000"/>
              </a:srgbClr>
            </a:outerShdw>
          </a:effectLst>
        </p:spPr>
      </p:pic>
      <p:sp>
        <p:nvSpPr>
          <p:cNvPr id="7" name="Slide Number Placeholder 3"/>
          <p:cNvSpPr txBox="1">
            <a:spLocks/>
          </p:cNvSpPr>
          <p:nvPr/>
        </p:nvSpPr>
        <p:spPr>
          <a:xfrm>
            <a:off x="381000" y="6569075"/>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smtClean="0">
                <a:solidFill>
                  <a:srgbClr val="FFFFFF"/>
                </a:solidFill>
                <a:latin typeface="Arial"/>
                <a:cs typeface="Arial"/>
              </a:rPr>
              <a:t>Slide </a:t>
            </a:r>
            <a:fld id="{43D2EC11-8A9D-4AE6-96AD-543AE6033C24}" type="slidenum">
              <a:rPr lang="en-US" sz="1000" smtClean="0">
                <a:solidFill>
                  <a:srgbClr val="FFFFFF"/>
                </a:solidFill>
                <a:latin typeface="Arial"/>
                <a:cs typeface="Arial"/>
              </a:rPr>
              <a:pPr/>
              <a:t>19</a:t>
            </a:fld>
            <a:endParaRPr lang="en-US" sz="1000" dirty="0">
              <a:solidFill>
                <a:srgbClr val="FFFFFF"/>
              </a:solidFill>
              <a:latin typeface="Arial"/>
              <a:cs typeface="Aria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outcomes </a:t>
            </a:r>
            <a:endParaRPr lang="en-US" dirty="0"/>
          </a:p>
        </p:txBody>
      </p:sp>
      <p:sp>
        <p:nvSpPr>
          <p:cNvPr id="6" name="Content Placeholder 5"/>
          <p:cNvSpPr>
            <a:spLocks noGrp="1"/>
          </p:cNvSpPr>
          <p:nvPr>
            <p:ph idx="1"/>
          </p:nvPr>
        </p:nvSpPr>
        <p:spPr/>
        <p:txBody>
          <a:bodyPr/>
          <a:lstStyle/>
          <a:p>
            <a:pPr marL="0" indent="0">
              <a:buNone/>
            </a:pPr>
            <a:r>
              <a:rPr lang="en-US" sz="2400" dirty="0" smtClean="0">
                <a:effectLst/>
                <a:latin typeface="Calibri" panose="020F0502020204030204" pitchFamily="34" charset="0"/>
                <a:ea typeface="Times New Roman" panose="02020603050405020304" pitchFamily="18" charset="0"/>
                <a:cs typeface="Arial" panose="020B0604020202020204" pitchFamily="34" charset="0"/>
              </a:rPr>
              <a:t>At the end of this topic, you should be able to:</a:t>
            </a:r>
            <a:endParaRPr lang="en-GB" sz="2400" dirty="0" smtClean="0">
              <a:effectLst/>
              <a:latin typeface="Calibri" panose="020F0502020204030204" pitchFamily="34" charset="0"/>
              <a:ea typeface="Times New Roman" panose="02020603050405020304" pitchFamily="18" charset="0"/>
              <a:cs typeface="Arial" panose="020B0604020202020204" pitchFamily="34" charset="0"/>
            </a:endParaRPr>
          </a:p>
          <a:p>
            <a:r>
              <a:rPr lang="en-GB" sz="2400" dirty="0" smtClean="0">
                <a:effectLst/>
                <a:latin typeface="Calibri" panose="020F0502020204030204" pitchFamily="34" charset="0"/>
                <a:ea typeface="Times New Roman" panose="02020603050405020304" pitchFamily="18" charset="0"/>
                <a:cs typeface="Arial" panose="020B0604020202020204" pitchFamily="34" charset="0"/>
              </a:rPr>
              <a:t>Explain key terms </a:t>
            </a:r>
            <a:r>
              <a:rPr lang="en-GB" sz="2400" dirty="0" smtClean="0">
                <a:effectLst/>
                <a:latin typeface="Calibri" panose="020F0502020204030204" pitchFamily="34" charset="0"/>
                <a:ea typeface="Times New Roman" panose="02020603050405020304" pitchFamily="18" charset="0"/>
                <a:cs typeface="Arial" panose="020B0604020202020204" pitchFamily="34" charset="0"/>
              </a:rPr>
              <a:t>used in shipping of infectious substances</a:t>
            </a:r>
          </a:p>
          <a:p>
            <a:endParaRPr lang="en-GB" sz="2400" dirty="0" smtClean="0">
              <a:effectLst/>
              <a:latin typeface="Calibri" panose="020F0502020204030204" pitchFamily="34" charset="0"/>
              <a:ea typeface="Times New Roman" panose="02020603050405020304" pitchFamily="18" charset="0"/>
              <a:cs typeface="Arial" panose="020B0604020202020204" pitchFamily="34" charset="0"/>
            </a:endParaRPr>
          </a:p>
          <a:p>
            <a:r>
              <a:rPr lang="en-GB" sz="2400" dirty="0" smtClean="0">
                <a:effectLst/>
                <a:latin typeface="Calibri" panose="020F0502020204030204" pitchFamily="34" charset="0"/>
                <a:ea typeface="Times New Roman" panose="02020603050405020304" pitchFamily="18" charset="0"/>
                <a:cs typeface="Arial" panose="020B0604020202020204" pitchFamily="34" charset="0"/>
              </a:rPr>
              <a:t>Demonstrate packaging, marking and labelling of infectious</a:t>
            </a:r>
          </a:p>
          <a:p>
            <a:endParaRPr lang="en-GB" sz="2400" dirty="0">
              <a:latin typeface="Calibri" panose="020F0502020204030204" pitchFamily="34" charset="0"/>
              <a:ea typeface="Times New Roman" panose="02020603050405020304" pitchFamily="18" charset="0"/>
              <a:cs typeface="Arial" panose="020B0604020202020204" pitchFamily="34" charset="0"/>
            </a:endParaRPr>
          </a:p>
          <a:p>
            <a:r>
              <a:rPr lang="en-GB" sz="2400" dirty="0" smtClean="0">
                <a:effectLst/>
                <a:latin typeface="Calibri" panose="020F0502020204030204" pitchFamily="34" charset="0"/>
                <a:ea typeface="Times New Roman" panose="02020603050405020304" pitchFamily="18" charset="0"/>
                <a:cs typeface="Arial" panose="020B0604020202020204" pitchFamily="34" charset="0"/>
              </a:rPr>
              <a:t>Demonstrate the filling of documents required for shipping of </a:t>
            </a:r>
            <a:r>
              <a:rPr lang="en-GB" sz="2400" dirty="0" smtClean="0">
                <a:effectLst/>
                <a:latin typeface="Calibri" panose="020F0502020204030204" pitchFamily="34" charset="0"/>
                <a:ea typeface="Times New Roman" panose="02020603050405020304" pitchFamily="18" charset="0"/>
                <a:cs typeface="Arial" panose="020B0604020202020204" pitchFamily="34" charset="0"/>
              </a:rPr>
              <a:t>infectious substances</a:t>
            </a:r>
            <a:endParaRPr lang="en-US" dirty="0"/>
          </a:p>
        </p:txBody>
      </p:sp>
      <p:sp>
        <p:nvSpPr>
          <p:cNvPr id="4" name="Slide Number Placeholder 3"/>
          <p:cNvSpPr>
            <a:spLocks noGrp="1"/>
          </p:cNvSpPr>
          <p:nvPr>
            <p:ph type="sldNum" sz="quarter" idx="12"/>
          </p:nvPr>
        </p:nvSpPr>
        <p:spPr/>
        <p:txBody>
          <a:bodyPr/>
          <a:lstStyle/>
          <a:p>
            <a:r>
              <a:rPr lang="en-US" dirty="0" smtClean="0"/>
              <a:t>Slide </a:t>
            </a:r>
            <a:fld id="{43D2EC11-8A9D-4AE6-96AD-543AE6033C24}" type="slidenum">
              <a:rPr lang="en-US" smtClean="0"/>
              <a:pPr/>
              <a:t>2</a:t>
            </a:fld>
            <a:endParaRPr lang="en-US" dirty="0"/>
          </a:p>
        </p:txBody>
      </p:sp>
    </p:spTree>
    <p:extLst>
      <p:ext uri="{BB962C8B-B14F-4D97-AF65-F5344CB8AC3E}">
        <p14:creationId xmlns:p14="http://schemas.microsoft.com/office/powerpoint/2010/main" val="28097258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dirty="0" smtClean="0"/>
              <a:t>Gonorrhea Scenario</a:t>
            </a:r>
          </a:p>
        </p:txBody>
      </p:sp>
      <p:pic>
        <p:nvPicPr>
          <p:cNvPr id="39939" name="Content Placeholder 5" descr="urine_zoom.jpg"/>
          <p:cNvPicPr>
            <a:picLocks noGrp="1" noChangeAspect="1"/>
          </p:cNvPicPr>
          <p:nvPr>
            <p:ph sz="half" idx="1"/>
          </p:nvPr>
        </p:nvPicPr>
        <p:blipFill>
          <a:blip r:embed="rId3" cstate="print"/>
          <a:stretch>
            <a:fillRect/>
          </a:stretch>
        </p:blipFill>
        <p:spPr>
          <a:xfrm>
            <a:off x="929481" y="1843881"/>
            <a:ext cx="3261519" cy="3261519"/>
          </a:xfrm>
        </p:spPr>
      </p:pic>
      <p:sp>
        <p:nvSpPr>
          <p:cNvPr id="39940" name="Content Placeholder 3"/>
          <p:cNvSpPr>
            <a:spLocks noGrp="1"/>
          </p:cNvSpPr>
          <p:nvPr>
            <p:ph sz="half" idx="2"/>
          </p:nvPr>
        </p:nvSpPr>
        <p:spPr/>
        <p:txBody>
          <a:bodyPr>
            <a:normAutofit/>
          </a:bodyPr>
          <a:lstStyle/>
          <a:p>
            <a:r>
              <a:rPr lang="en-US" b="0" dirty="0" smtClean="0"/>
              <a:t>Patient presents with symptoms of gonorrhea</a:t>
            </a:r>
          </a:p>
          <a:p>
            <a:r>
              <a:rPr lang="en-US" b="0" dirty="0" smtClean="0"/>
              <a:t>Urine is collected and sent to lab for culture.</a:t>
            </a:r>
          </a:p>
          <a:p>
            <a:r>
              <a:rPr lang="en-US" b="0" dirty="0" smtClean="0">
                <a:solidFill>
                  <a:srgbClr val="354595"/>
                </a:solidFill>
              </a:rPr>
              <a:t>Is this an infectious substance?</a:t>
            </a:r>
          </a:p>
          <a:p>
            <a:r>
              <a:rPr lang="en-US" b="0" dirty="0" smtClean="0">
                <a:solidFill>
                  <a:srgbClr val="354595"/>
                </a:solidFill>
              </a:rPr>
              <a:t>Is </a:t>
            </a:r>
            <a:r>
              <a:rPr lang="en-US" b="0" i="1" dirty="0" err="1" smtClean="0">
                <a:solidFill>
                  <a:srgbClr val="354595"/>
                </a:solidFill>
              </a:rPr>
              <a:t>Neisseria</a:t>
            </a:r>
            <a:r>
              <a:rPr lang="en-US" b="0" i="1" dirty="0" smtClean="0">
                <a:solidFill>
                  <a:srgbClr val="354595"/>
                </a:solidFill>
              </a:rPr>
              <a:t> </a:t>
            </a:r>
            <a:r>
              <a:rPr lang="en-US" b="0" i="1" dirty="0" err="1" smtClean="0">
                <a:solidFill>
                  <a:srgbClr val="354595"/>
                </a:solidFill>
              </a:rPr>
              <a:t>gonorrhoeae</a:t>
            </a:r>
            <a:r>
              <a:rPr lang="en-US" b="0" i="1" dirty="0" smtClean="0">
                <a:solidFill>
                  <a:srgbClr val="354595"/>
                </a:solidFill>
              </a:rPr>
              <a:t> </a:t>
            </a:r>
            <a:r>
              <a:rPr lang="en-US" b="0" dirty="0" smtClean="0">
                <a:solidFill>
                  <a:srgbClr val="354595"/>
                </a:solidFill>
              </a:rPr>
              <a:t>on the Indicative list? </a:t>
            </a:r>
          </a:p>
          <a:p>
            <a:r>
              <a:rPr lang="en-US" b="0" dirty="0" smtClean="0">
                <a:solidFill>
                  <a:srgbClr val="354595"/>
                </a:solidFill>
              </a:rPr>
              <a:t>How would you classify this urine (Category A or B)?</a:t>
            </a:r>
          </a:p>
        </p:txBody>
      </p:sp>
      <p:sp>
        <p:nvSpPr>
          <p:cNvPr id="39941" name="Slide Number Placeholder 4"/>
          <p:cNvSpPr>
            <a:spLocks noGrp="1"/>
          </p:cNvSpPr>
          <p:nvPr>
            <p:ph type="sldNum" sz="quarter" idx="12"/>
          </p:nvPr>
        </p:nvSpPr>
        <p:spPr>
          <a:noFill/>
        </p:spPr>
        <p:txBody>
          <a:bodyPr/>
          <a:lstStyle/>
          <a:p>
            <a:fld id="{15C66221-B477-457F-A33B-1566769A4C1B}" type="slidenum">
              <a:rPr lang="en-US" smtClean="0">
                <a:latin typeface="Arial" pitchFamily="34" charset="0"/>
              </a:rPr>
              <a:pPr/>
              <a:t>20</a:t>
            </a:fld>
            <a:endParaRPr lang="en-US" smtClean="0">
              <a:latin typeface="Arial" pitchFamily="34" charset="0"/>
            </a:endParaRPr>
          </a:p>
        </p:txBody>
      </p:sp>
      <p:sp>
        <p:nvSpPr>
          <p:cNvPr id="6" name="Slide Number Placeholder 3"/>
          <p:cNvSpPr txBox="1">
            <a:spLocks/>
          </p:cNvSpPr>
          <p:nvPr/>
        </p:nvSpPr>
        <p:spPr>
          <a:xfrm>
            <a:off x="381000" y="6569075"/>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smtClean="0">
                <a:solidFill>
                  <a:srgbClr val="FFFFFF"/>
                </a:solidFill>
                <a:latin typeface="Arial"/>
                <a:cs typeface="Arial"/>
              </a:rPr>
              <a:t>Slide </a:t>
            </a:r>
            <a:fld id="{43D2EC11-8A9D-4AE6-96AD-543AE6033C24}" type="slidenum">
              <a:rPr lang="en-US" sz="1000" smtClean="0">
                <a:solidFill>
                  <a:srgbClr val="FFFFFF"/>
                </a:solidFill>
                <a:latin typeface="Arial"/>
                <a:cs typeface="Arial"/>
              </a:rPr>
              <a:pPr/>
              <a:t>20</a:t>
            </a:fld>
            <a:endParaRPr lang="en-US" sz="1000" dirty="0">
              <a:solidFill>
                <a:srgbClr val="FFFFFF"/>
              </a:solidFill>
              <a:latin typeface="Arial"/>
              <a:cs typeface="Arial"/>
            </a:endParaRPr>
          </a:p>
        </p:txBody>
      </p:sp>
      <p:pic>
        <p:nvPicPr>
          <p:cNvPr id="7" name="Picture 6" descr="C:\Users\kefreel\AppData\Local\Microsoft\Windows\Temporary Internet Files\Content.IE5\9Q9HR3RY\MC900351896[1].wmf"/>
          <p:cNvPicPr/>
          <p:nvPr/>
        </p:nvPicPr>
        <p:blipFill rotWithShape="1">
          <a:blip r:embed="rId4" cstate="print">
            <a:extLst>
              <a:ext uri="{28A0092B-C50C-407E-A947-70E740481C1C}">
                <a14:useLocalDpi xmlns:a14="http://schemas.microsoft.com/office/drawing/2010/main" val="0"/>
              </a:ext>
            </a:extLst>
          </a:blip>
          <a:srcRect l="25973"/>
          <a:stretch/>
        </p:blipFill>
        <p:spPr bwMode="auto">
          <a:xfrm>
            <a:off x="62204" y="6532368"/>
            <a:ext cx="242596" cy="219269"/>
          </a:xfrm>
          <a:prstGeom prst="rect">
            <a:avLst/>
          </a:prstGeom>
          <a:noFill/>
          <a:ln>
            <a:noFill/>
          </a:ln>
          <a:extLst>
            <a:ext uri="{53640926-AAD7-44D8-BBD7-CCE9431645EC}">
              <a14:shadowObscured xmlns:a14="http://schemas.microsoft.com/office/drawing/2010/main"/>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mtClean="0"/>
              <a:t>Definitions</a:t>
            </a:r>
            <a:endParaRPr lang="en-US" dirty="0"/>
          </a:p>
        </p:txBody>
      </p:sp>
      <p:sp>
        <p:nvSpPr>
          <p:cNvPr id="4" name="Content Placeholder 3"/>
          <p:cNvSpPr>
            <a:spLocks noGrp="1"/>
          </p:cNvSpPr>
          <p:nvPr>
            <p:ph idx="1"/>
          </p:nvPr>
        </p:nvSpPr>
        <p:spPr>
          <a:xfrm>
            <a:off x="628650" y="1571239"/>
            <a:ext cx="7886700" cy="4351338"/>
          </a:xfrm>
        </p:spPr>
        <p:txBody>
          <a:bodyPr>
            <a:normAutofit fontScale="85000" lnSpcReduction="10000"/>
          </a:bodyPr>
          <a:lstStyle/>
          <a:p>
            <a:r>
              <a:rPr lang="en-US" sz="2800" dirty="0" smtClean="0"/>
              <a:t>Biological products</a:t>
            </a:r>
          </a:p>
          <a:p>
            <a:pPr lvl="1"/>
            <a:r>
              <a:rPr lang="en-US" sz="2400" dirty="0" smtClean="0"/>
              <a:t>Those products derived from living organisms which are manufactured and distributed in accordance with the requirements of appropriate national authorities, which may have special licensing requirements, and are used either for prevention, treatment, or diagnosis of disease in humans or animals, or for development, experimental or investigational purposes related thereto.</a:t>
            </a:r>
          </a:p>
          <a:p>
            <a:pPr marL="342900" lvl="1" indent="0">
              <a:buNone/>
            </a:pPr>
            <a:endParaRPr lang="en-US" sz="2400" dirty="0" smtClean="0"/>
          </a:p>
          <a:p>
            <a:r>
              <a:rPr lang="en-US" sz="2800" dirty="0" smtClean="0"/>
              <a:t>Genetically modified microorganisms and organisms</a:t>
            </a:r>
          </a:p>
          <a:p>
            <a:pPr lvl="1"/>
            <a:r>
              <a:rPr lang="en-US" sz="2400" dirty="0" smtClean="0"/>
              <a:t>Microorganisms and organisms in which genetic material has been purposely altered through genetic engineering in a way that does not occur naturally</a:t>
            </a:r>
          </a:p>
          <a:p>
            <a:r>
              <a:rPr lang="en-US" sz="2800" dirty="0" smtClean="0"/>
              <a:t>Medical or clinical wastes</a:t>
            </a:r>
          </a:p>
          <a:p>
            <a:pPr lvl="1"/>
            <a:r>
              <a:rPr lang="en-US" sz="2400" dirty="0" smtClean="0"/>
              <a:t>Wastes derived from the medical treatment of animals or humans or from bioresearch</a:t>
            </a:r>
          </a:p>
          <a:p>
            <a:endParaRPr lang="en-US" dirty="0"/>
          </a:p>
        </p:txBody>
      </p:sp>
      <p:sp>
        <p:nvSpPr>
          <p:cNvPr id="44037" name="Slide Number Placeholder 3"/>
          <p:cNvSpPr>
            <a:spLocks noGrp="1"/>
          </p:cNvSpPr>
          <p:nvPr>
            <p:ph type="sldNum" sz="quarter" idx="12"/>
          </p:nvPr>
        </p:nvSpPr>
        <p:spPr/>
        <p:txBody>
          <a:bodyPr/>
          <a:lstStyle/>
          <a:p>
            <a:fld id="{E936C04C-DE4D-4D6E-878F-83F10184D4A5}" type="slidenum">
              <a:rPr lang="en-US" smtClean="0"/>
              <a:pPr/>
              <a:t>21</a:t>
            </a:fld>
            <a:endParaRPr lang="en-US" smtClean="0"/>
          </a:p>
        </p:txBody>
      </p:sp>
      <p:sp>
        <p:nvSpPr>
          <p:cNvPr id="6" name="Slide Number Placeholder 3"/>
          <p:cNvSpPr txBox="1">
            <a:spLocks/>
          </p:cNvSpPr>
          <p:nvPr/>
        </p:nvSpPr>
        <p:spPr>
          <a:xfrm>
            <a:off x="381000" y="6569075"/>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smtClean="0">
                <a:solidFill>
                  <a:srgbClr val="FFFFFF"/>
                </a:solidFill>
                <a:latin typeface="Arial"/>
                <a:cs typeface="Arial"/>
              </a:rPr>
              <a:t>Slide </a:t>
            </a:r>
            <a:fld id="{43D2EC11-8A9D-4AE6-96AD-543AE6033C24}" type="slidenum">
              <a:rPr lang="en-US" sz="1000" smtClean="0">
                <a:solidFill>
                  <a:srgbClr val="FFFFFF"/>
                </a:solidFill>
                <a:latin typeface="Arial"/>
                <a:cs typeface="Arial"/>
              </a:rPr>
              <a:pPr/>
              <a:t>21</a:t>
            </a:fld>
            <a:endParaRPr lang="en-US" sz="1000" dirty="0">
              <a:solidFill>
                <a:srgbClr val="FFFFFF"/>
              </a:solidFill>
              <a:latin typeface="Arial"/>
              <a:cs typeface="Arial"/>
            </a:endParaRP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2" name="Title 1"/>
          <p:cNvSpPr>
            <a:spLocks noGrp="1"/>
          </p:cNvSpPr>
          <p:nvPr>
            <p:ph type="title"/>
          </p:nvPr>
        </p:nvSpPr>
        <p:spPr>
          <a:xfrm>
            <a:off x="838200" y="174625"/>
            <a:ext cx="6324600" cy="739775"/>
          </a:xfrm>
        </p:spPr>
        <p:txBody>
          <a:bodyPr>
            <a:noAutofit/>
          </a:bodyPr>
          <a:lstStyle/>
          <a:p>
            <a:r>
              <a:rPr lang="en-US" sz="2700" dirty="0" smtClean="0"/>
              <a:t>Proper Shipping Names &amp; UN ID Numbers</a:t>
            </a:r>
          </a:p>
        </p:txBody>
      </p:sp>
      <p:sp>
        <p:nvSpPr>
          <p:cNvPr id="46083" name="Content Placeholder 2"/>
          <p:cNvSpPr>
            <a:spLocks noGrp="1"/>
          </p:cNvSpPr>
          <p:nvPr>
            <p:ph idx="1"/>
          </p:nvPr>
        </p:nvSpPr>
        <p:spPr>
          <a:xfrm>
            <a:off x="457200" y="3581400"/>
            <a:ext cx="8686800" cy="2514600"/>
          </a:xfrm>
        </p:spPr>
        <p:txBody>
          <a:bodyPr/>
          <a:lstStyle/>
          <a:p>
            <a:r>
              <a:rPr lang="en-US" sz="2400" dirty="0" smtClean="0"/>
              <a:t>Every dangerous good must be assigned a </a:t>
            </a:r>
            <a:r>
              <a:rPr lang="en-US" sz="2400" dirty="0" smtClean="0">
                <a:solidFill>
                  <a:srgbClr val="FF0000"/>
                </a:solidFill>
              </a:rPr>
              <a:t>Proper Shipping Name (PSN)</a:t>
            </a:r>
          </a:p>
          <a:p>
            <a:r>
              <a:rPr lang="en-US" sz="2400" dirty="0" smtClean="0"/>
              <a:t>The United Nations publishes a list of internationally standardized proper shipping names with </a:t>
            </a:r>
            <a:r>
              <a:rPr lang="en-US" sz="2400" dirty="0" smtClean="0">
                <a:solidFill>
                  <a:srgbClr val="354595"/>
                </a:solidFill>
              </a:rPr>
              <a:t>corresponding four digit “UN” identification numbers</a:t>
            </a:r>
          </a:p>
          <a:p>
            <a:r>
              <a:rPr lang="en-US" sz="2400" dirty="0" smtClean="0">
                <a:solidFill>
                  <a:srgbClr val="FF0000"/>
                </a:solidFill>
              </a:rPr>
              <a:t>A dangerous good can have only one PSN</a:t>
            </a:r>
          </a:p>
        </p:txBody>
      </p:sp>
      <p:pic>
        <p:nvPicPr>
          <p:cNvPr id="8" name="Picture 2057" descr="BluePagesIATA"/>
          <p:cNvPicPr>
            <a:picLocks noGrp="1" noChangeAspect="1" noChangeArrowheads="1"/>
          </p:cNvPicPr>
          <p:nvPr>
            <p:ph sz="half" idx="4294967295"/>
          </p:nvPr>
        </p:nvPicPr>
        <p:blipFill>
          <a:blip r:embed="rId3" cstate="print"/>
          <a:srcRect/>
          <a:stretch>
            <a:fillRect/>
          </a:stretch>
        </p:blipFill>
        <p:spPr>
          <a:xfrm>
            <a:off x="1604963" y="1219200"/>
            <a:ext cx="7539037" cy="2293938"/>
          </a:xfrm>
          <a:effectLst>
            <a:outerShdw dist="38100" dir="2700000" rotWithShape="0">
              <a:srgbClr val="808080">
                <a:alpha val="42999"/>
              </a:srgbClr>
            </a:outerShdw>
          </a:effectLst>
        </p:spPr>
      </p:pic>
      <p:sp>
        <p:nvSpPr>
          <p:cNvPr id="6" name="Slide Number Placeholder 3"/>
          <p:cNvSpPr txBox="1">
            <a:spLocks/>
          </p:cNvSpPr>
          <p:nvPr/>
        </p:nvSpPr>
        <p:spPr>
          <a:xfrm>
            <a:off x="381000" y="6569075"/>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smtClean="0">
                <a:solidFill>
                  <a:srgbClr val="FFFFFF"/>
                </a:solidFill>
                <a:latin typeface="Arial"/>
                <a:cs typeface="Arial"/>
              </a:rPr>
              <a:t>Slide </a:t>
            </a:r>
            <a:fld id="{43D2EC11-8A9D-4AE6-96AD-543AE6033C24}" type="slidenum">
              <a:rPr lang="en-US" sz="1000" smtClean="0">
                <a:solidFill>
                  <a:srgbClr val="FFFFFF"/>
                </a:solidFill>
                <a:latin typeface="Arial"/>
                <a:cs typeface="Arial"/>
              </a:rPr>
              <a:pPr/>
              <a:t>22</a:t>
            </a:fld>
            <a:endParaRPr lang="en-US" sz="1000" dirty="0">
              <a:solidFill>
                <a:srgbClr val="FFFFFF"/>
              </a:solidFill>
              <a:latin typeface="Arial"/>
              <a:cs typeface="Aria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7107" name="Rectangle 16"/>
          <p:cNvSpPr>
            <a:spLocks noGrp="1" noChangeArrowheads="1"/>
          </p:cNvSpPr>
          <p:nvPr>
            <p:ph type="title"/>
          </p:nvPr>
        </p:nvSpPr>
        <p:spPr>
          <a:xfrm>
            <a:off x="685800" y="-13996"/>
            <a:ext cx="6324600" cy="1143000"/>
          </a:xfrm>
        </p:spPr>
        <p:txBody>
          <a:bodyPr>
            <a:noAutofit/>
          </a:bodyPr>
          <a:lstStyle/>
          <a:p>
            <a:r>
              <a:rPr lang="en-US" dirty="0" smtClean="0">
                <a:ea typeface="ＭＳ Ｐゴシック" pitchFamily="34" charset="-128"/>
                <a:cs typeface="Arial" pitchFamily="34" charset="0"/>
              </a:rPr>
              <a:t>Examples of Proper Shipping Names</a:t>
            </a:r>
          </a:p>
        </p:txBody>
      </p:sp>
      <p:sp>
        <p:nvSpPr>
          <p:cNvPr id="10" name="Content Placeholder 9"/>
          <p:cNvSpPr>
            <a:spLocks noGrp="1"/>
          </p:cNvSpPr>
          <p:nvPr>
            <p:ph idx="1"/>
          </p:nvPr>
        </p:nvSpPr>
        <p:spPr>
          <a:xfrm>
            <a:off x="457200" y="1219200"/>
            <a:ext cx="8686800" cy="4800599"/>
          </a:xfrm>
        </p:spPr>
        <p:txBody>
          <a:bodyPr>
            <a:normAutofit fontScale="92500"/>
          </a:bodyPr>
          <a:lstStyle/>
          <a:p>
            <a:pPr marL="0" indent="0">
              <a:spcBef>
                <a:spcPct val="60000"/>
              </a:spcBef>
              <a:buClr>
                <a:schemeClr val="tx1"/>
              </a:buClr>
              <a:buNone/>
            </a:pPr>
            <a:r>
              <a:rPr kumimoji="1" lang="en-US" b="1" dirty="0" smtClean="0">
                <a:solidFill>
                  <a:srgbClr val="FF0000"/>
                </a:solidFill>
              </a:rPr>
              <a:t>Category A</a:t>
            </a:r>
          </a:p>
          <a:p>
            <a:pPr>
              <a:spcBef>
                <a:spcPct val="60000"/>
              </a:spcBef>
              <a:buClr>
                <a:schemeClr val="tx1"/>
              </a:buClr>
            </a:pPr>
            <a:r>
              <a:rPr kumimoji="1" lang="en-US" dirty="0" smtClean="0">
                <a:solidFill>
                  <a:srgbClr val="000000"/>
                </a:solidFill>
              </a:rPr>
              <a:t>UN 2814 – </a:t>
            </a:r>
            <a:r>
              <a:rPr kumimoji="1" lang="en-US" b="1" dirty="0" smtClean="0">
                <a:solidFill>
                  <a:srgbClr val="003278"/>
                </a:solidFill>
              </a:rPr>
              <a:t>Infectious substance, affecting humans</a:t>
            </a:r>
          </a:p>
          <a:p>
            <a:pPr>
              <a:spcBef>
                <a:spcPct val="60000"/>
              </a:spcBef>
              <a:buClr>
                <a:schemeClr val="tx1"/>
              </a:buClr>
            </a:pPr>
            <a:r>
              <a:rPr kumimoji="1" lang="en-US" dirty="0" smtClean="0">
                <a:solidFill>
                  <a:srgbClr val="000000"/>
                </a:solidFill>
              </a:rPr>
              <a:t>UN 2900 – </a:t>
            </a:r>
            <a:r>
              <a:rPr kumimoji="1" lang="en-US" b="1" dirty="0" smtClean="0">
                <a:solidFill>
                  <a:srgbClr val="003278"/>
                </a:solidFill>
              </a:rPr>
              <a:t>Infectious substance, affecting animals </a:t>
            </a:r>
            <a:r>
              <a:rPr kumimoji="1" lang="en-US" i="1" dirty="0" smtClean="0">
                <a:solidFill>
                  <a:srgbClr val="003278"/>
                </a:solidFill>
              </a:rPr>
              <a:t>only</a:t>
            </a:r>
          </a:p>
          <a:p>
            <a:pPr marL="0" indent="0">
              <a:spcBef>
                <a:spcPct val="60000"/>
              </a:spcBef>
              <a:buClr>
                <a:schemeClr val="tx1"/>
              </a:buClr>
              <a:buNone/>
            </a:pPr>
            <a:r>
              <a:rPr kumimoji="1" lang="en-US" b="1" dirty="0" smtClean="0">
                <a:solidFill>
                  <a:srgbClr val="FF0000"/>
                </a:solidFill>
              </a:rPr>
              <a:t>Category B</a:t>
            </a:r>
          </a:p>
          <a:p>
            <a:pPr>
              <a:spcBef>
                <a:spcPct val="60000"/>
              </a:spcBef>
              <a:buClr>
                <a:schemeClr val="tx1"/>
              </a:buClr>
            </a:pPr>
            <a:r>
              <a:rPr kumimoji="1" lang="en-US" dirty="0" smtClean="0">
                <a:solidFill>
                  <a:srgbClr val="000000"/>
                </a:solidFill>
              </a:rPr>
              <a:t>UN 3373 – </a:t>
            </a:r>
            <a:r>
              <a:rPr kumimoji="1" lang="en-US" b="1" dirty="0" smtClean="0">
                <a:solidFill>
                  <a:srgbClr val="003278"/>
                </a:solidFill>
              </a:rPr>
              <a:t>Biological substance, Category B</a:t>
            </a:r>
          </a:p>
          <a:p>
            <a:pPr marL="0" indent="0">
              <a:spcBef>
                <a:spcPct val="60000"/>
              </a:spcBef>
              <a:buClr>
                <a:schemeClr val="tx1"/>
              </a:buClr>
              <a:buNone/>
            </a:pPr>
            <a:r>
              <a:rPr kumimoji="1" lang="en-US" b="1" dirty="0" smtClean="0">
                <a:solidFill>
                  <a:srgbClr val="FF0000"/>
                </a:solidFill>
              </a:rPr>
              <a:t>Dry Ice</a:t>
            </a:r>
          </a:p>
          <a:p>
            <a:pPr>
              <a:spcBef>
                <a:spcPct val="60000"/>
              </a:spcBef>
              <a:buClr>
                <a:schemeClr val="tx1"/>
              </a:buClr>
            </a:pPr>
            <a:r>
              <a:rPr kumimoji="1" lang="en-US" dirty="0" smtClean="0">
                <a:solidFill>
                  <a:srgbClr val="000000"/>
                </a:solidFill>
              </a:rPr>
              <a:t>UN 1845 – </a:t>
            </a:r>
            <a:r>
              <a:rPr kumimoji="1" lang="en-US" b="1" dirty="0" smtClean="0">
                <a:solidFill>
                  <a:srgbClr val="003278"/>
                </a:solidFill>
              </a:rPr>
              <a:t>Dry ice</a:t>
            </a:r>
            <a:endParaRPr kumimoji="1" lang="en-US" dirty="0" smtClean="0">
              <a:solidFill>
                <a:srgbClr val="003278"/>
              </a:solidFill>
            </a:endParaRPr>
          </a:p>
          <a:p>
            <a:pPr>
              <a:spcBef>
                <a:spcPct val="60000"/>
              </a:spcBef>
              <a:buClr>
                <a:schemeClr val="tx1"/>
              </a:buClr>
            </a:pPr>
            <a:r>
              <a:rPr kumimoji="1" lang="en-US" dirty="0" smtClean="0">
                <a:solidFill>
                  <a:srgbClr val="000000"/>
                </a:solidFill>
              </a:rPr>
              <a:t>UN 1845 – </a:t>
            </a:r>
            <a:r>
              <a:rPr kumimoji="1" lang="en-US" b="1" dirty="0" smtClean="0">
                <a:solidFill>
                  <a:srgbClr val="003278"/>
                </a:solidFill>
              </a:rPr>
              <a:t>Carbon dioxide, solid</a:t>
            </a:r>
          </a:p>
          <a:p>
            <a:pPr marL="0" indent="0">
              <a:spcBef>
                <a:spcPct val="60000"/>
              </a:spcBef>
              <a:buClr>
                <a:schemeClr val="tx1"/>
              </a:buClr>
              <a:buNone/>
            </a:pPr>
            <a:r>
              <a:rPr kumimoji="1" lang="en-US" b="1" dirty="0" smtClean="0">
                <a:solidFill>
                  <a:srgbClr val="FF0000"/>
                </a:solidFill>
              </a:rPr>
              <a:t>Exempt</a:t>
            </a:r>
          </a:p>
          <a:p>
            <a:pPr>
              <a:spcBef>
                <a:spcPct val="60000"/>
              </a:spcBef>
              <a:buClr>
                <a:schemeClr val="tx1"/>
              </a:buClr>
            </a:pPr>
            <a:r>
              <a:rPr kumimoji="1" lang="en-US" dirty="0" smtClean="0"/>
              <a:t>Exempt human specimen</a:t>
            </a:r>
          </a:p>
          <a:p>
            <a:pPr>
              <a:spcBef>
                <a:spcPct val="60000"/>
              </a:spcBef>
              <a:buClr>
                <a:schemeClr val="tx1"/>
              </a:buClr>
            </a:pPr>
            <a:r>
              <a:rPr kumimoji="1" lang="en-US" dirty="0" smtClean="0"/>
              <a:t>Exempt animal specimen</a:t>
            </a:r>
            <a:endParaRPr lang="en-US" dirty="0" smtClean="0"/>
          </a:p>
          <a:p>
            <a:endParaRPr lang="en-US" dirty="0"/>
          </a:p>
        </p:txBody>
      </p:sp>
      <p:sp>
        <p:nvSpPr>
          <p:cNvPr id="5" name="Slide Number Placeholder 3"/>
          <p:cNvSpPr txBox="1">
            <a:spLocks/>
          </p:cNvSpPr>
          <p:nvPr/>
        </p:nvSpPr>
        <p:spPr>
          <a:xfrm>
            <a:off x="381000" y="6569075"/>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smtClean="0">
                <a:solidFill>
                  <a:srgbClr val="FFFFFF"/>
                </a:solidFill>
                <a:latin typeface="Arial"/>
                <a:cs typeface="Arial"/>
              </a:rPr>
              <a:t>Slide </a:t>
            </a:r>
            <a:fld id="{43D2EC11-8A9D-4AE6-96AD-543AE6033C24}" type="slidenum">
              <a:rPr lang="en-US" sz="1000" smtClean="0">
                <a:solidFill>
                  <a:srgbClr val="FFFFFF"/>
                </a:solidFill>
                <a:latin typeface="Arial"/>
                <a:cs typeface="Arial"/>
              </a:rPr>
              <a:pPr/>
              <a:t>23</a:t>
            </a:fld>
            <a:endParaRPr lang="en-US" sz="1000" dirty="0">
              <a:solidFill>
                <a:srgbClr val="FFFFFF"/>
              </a:solidFill>
              <a:latin typeface="Arial"/>
              <a:cs typeface="Arial"/>
            </a:endParaRP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t>Mitigation Control Measures</a:t>
            </a:r>
            <a:endParaRPr lang="en-US" dirty="0"/>
          </a:p>
        </p:txBody>
      </p:sp>
      <p:sp>
        <p:nvSpPr>
          <p:cNvPr id="5" name="Content Placeholder 4"/>
          <p:cNvSpPr>
            <a:spLocks noGrp="1"/>
          </p:cNvSpPr>
          <p:nvPr>
            <p:ph idx="1"/>
          </p:nvPr>
        </p:nvSpPr>
        <p:spPr>
          <a:xfrm>
            <a:off x="457200" y="1447800"/>
            <a:ext cx="6477000" cy="4953000"/>
          </a:xfrm>
        </p:spPr>
        <p:txBody>
          <a:bodyPr>
            <a:noAutofit/>
          </a:bodyPr>
          <a:lstStyle/>
          <a:p>
            <a:pPr marL="0" lvl="0" indent="0">
              <a:buNone/>
            </a:pPr>
            <a:r>
              <a:rPr lang="en-US" sz="1600" dirty="0" smtClean="0">
                <a:solidFill>
                  <a:srgbClr val="FF0000"/>
                </a:solidFill>
              </a:rPr>
              <a:t>Engineering Controls</a:t>
            </a:r>
          </a:p>
          <a:p>
            <a:pPr lvl="0"/>
            <a:r>
              <a:rPr lang="en-US" sz="1600" dirty="0" smtClean="0"/>
              <a:t>Physical </a:t>
            </a:r>
            <a:r>
              <a:rPr lang="en-US" sz="1600" dirty="0"/>
              <a:t>changes to work stations, equipment, materials, production facilities, or any other relevant aspect of the work environment that reduce or prevent exposure to </a:t>
            </a:r>
            <a:r>
              <a:rPr lang="en-US" sz="1600" dirty="0" smtClean="0"/>
              <a:t>hazards</a:t>
            </a:r>
          </a:p>
          <a:p>
            <a:pPr marL="0" lvl="0" indent="0">
              <a:buNone/>
            </a:pPr>
            <a:endParaRPr lang="en-US" sz="1600" dirty="0" smtClean="0"/>
          </a:p>
          <a:p>
            <a:pPr marL="0" lvl="0" indent="0">
              <a:buNone/>
            </a:pPr>
            <a:r>
              <a:rPr lang="en-US" sz="1600" dirty="0" smtClean="0">
                <a:solidFill>
                  <a:srgbClr val="FF0000"/>
                </a:solidFill>
              </a:rPr>
              <a:t>Administrative Controls</a:t>
            </a:r>
            <a:endParaRPr lang="en-US" sz="1600" dirty="0">
              <a:solidFill>
                <a:srgbClr val="FF0000"/>
              </a:solidFill>
            </a:endParaRPr>
          </a:p>
          <a:p>
            <a:pPr lvl="0"/>
            <a:r>
              <a:rPr lang="en-US" sz="1600" dirty="0"/>
              <a:t>Policies, standards and guidelines used to control </a:t>
            </a:r>
            <a:r>
              <a:rPr lang="en-US" sz="1600" dirty="0" smtClean="0"/>
              <a:t>risks</a:t>
            </a:r>
          </a:p>
          <a:p>
            <a:pPr marL="0" lvl="0" indent="0">
              <a:buNone/>
            </a:pPr>
            <a:endParaRPr lang="en-US" sz="1600" dirty="0" smtClean="0"/>
          </a:p>
          <a:p>
            <a:pPr marL="0" lvl="0" indent="0">
              <a:buNone/>
            </a:pPr>
            <a:r>
              <a:rPr lang="en-US" sz="1600" dirty="0" smtClean="0">
                <a:solidFill>
                  <a:srgbClr val="FF0000"/>
                </a:solidFill>
              </a:rPr>
              <a:t>Practices and Procedures</a:t>
            </a:r>
          </a:p>
          <a:p>
            <a:r>
              <a:rPr lang="en-US" sz="1600" dirty="0"/>
              <a:t>Processes and activities that have been shown in practice to be effective in reducing </a:t>
            </a:r>
            <a:r>
              <a:rPr lang="en-US" sz="1600" dirty="0" smtClean="0"/>
              <a:t>risks</a:t>
            </a:r>
          </a:p>
          <a:p>
            <a:pPr marL="0" indent="0">
              <a:buNone/>
            </a:pPr>
            <a:endParaRPr lang="en-US" sz="1600" dirty="0" smtClean="0"/>
          </a:p>
          <a:p>
            <a:pPr marL="0" indent="0">
              <a:buNone/>
            </a:pPr>
            <a:r>
              <a:rPr lang="en-US" sz="1600" dirty="0" smtClean="0">
                <a:solidFill>
                  <a:srgbClr val="FF0000"/>
                </a:solidFill>
              </a:rPr>
              <a:t>Personal Protective Equipment</a:t>
            </a:r>
          </a:p>
          <a:p>
            <a:pPr lvl="0"/>
            <a:r>
              <a:rPr lang="en-US" sz="1600" dirty="0"/>
              <a:t>Devices worn by the worker to protect against hazards in the </a:t>
            </a:r>
            <a:r>
              <a:rPr lang="en-US" sz="1600" b="1" dirty="0"/>
              <a:t>laboratory</a:t>
            </a:r>
          </a:p>
          <a:p>
            <a:pPr lvl="0"/>
            <a:r>
              <a:rPr lang="en-US" sz="1600" dirty="0">
                <a:solidFill>
                  <a:srgbClr val="354595"/>
                </a:solidFill>
              </a:rPr>
              <a:t>This measure is not applicable in shipping since the materials have left the laboratory</a:t>
            </a:r>
          </a:p>
          <a:p>
            <a:pPr marL="0" indent="0">
              <a:buNone/>
            </a:pPr>
            <a:endParaRPr lang="en-US" sz="1600" dirty="0"/>
          </a:p>
          <a:p>
            <a:pPr lvl="0"/>
            <a:endParaRPr lang="en-US" sz="1600" dirty="0"/>
          </a:p>
          <a:p>
            <a:endParaRPr lang="en-US" sz="1600" dirty="0"/>
          </a:p>
        </p:txBody>
      </p:sp>
      <p:pic>
        <p:nvPicPr>
          <p:cNvPr id="8" name="Picture 3" descr="C:\Users\encook\AppData\Local\Microsoft\Windows\Temporary Internet Files\Content.Outlook\JMWEWDY4\labeling.png"/>
          <p:cNvPicPr>
            <a:picLocks noChangeAspect="1" noChangeArrowheads="1"/>
          </p:cNvPicPr>
          <p:nvPr/>
        </p:nvPicPr>
        <p:blipFill>
          <a:blip r:embed="rId4" cstate="print"/>
          <a:srcRect/>
          <a:stretch>
            <a:fillRect/>
          </a:stretch>
        </p:blipFill>
        <p:spPr bwMode="auto">
          <a:xfrm rot="1560000">
            <a:off x="6434400" y="2650675"/>
            <a:ext cx="2868403" cy="2206118"/>
          </a:xfrm>
          <a:prstGeom prst="rect">
            <a:avLst/>
          </a:prstGeom>
          <a:noFill/>
        </p:spPr>
      </p:pic>
      <p:sp>
        <p:nvSpPr>
          <p:cNvPr id="7" name="Slide Number Placeholder 3"/>
          <p:cNvSpPr txBox="1">
            <a:spLocks/>
          </p:cNvSpPr>
          <p:nvPr/>
        </p:nvSpPr>
        <p:spPr>
          <a:xfrm>
            <a:off x="381000" y="6569075"/>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smtClean="0">
                <a:solidFill>
                  <a:srgbClr val="FFFFFF"/>
                </a:solidFill>
                <a:latin typeface="Arial"/>
                <a:cs typeface="Arial"/>
              </a:rPr>
              <a:t>Slide </a:t>
            </a:r>
            <a:fld id="{43D2EC11-8A9D-4AE6-96AD-543AE6033C24}" type="slidenum">
              <a:rPr lang="en-US" sz="1000" smtClean="0">
                <a:solidFill>
                  <a:srgbClr val="FFFFFF"/>
                </a:solidFill>
                <a:latin typeface="Arial"/>
                <a:cs typeface="Arial"/>
              </a:rPr>
              <a:pPr/>
              <a:t>24</a:t>
            </a:fld>
            <a:endParaRPr lang="en-US" sz="1000" dirty="0">
              <a:solidFill>
                <a:srgbClr val="FFFFFF"/>
              </a:solidFill>
              <a:latin typeface="Arial"/>
              <a:cs typeface="Arial"/>
            </a:endParaRPr>
          </a:p>
        </p:txBody>
      </p:sp>
    </p:spTree>
    <p:custDataLst>
      <p:tags r:id="rId1"/>
    </p:custDataLst>
    <p:extLst>
      <p:ext uri="{BB962C8B-B14F-4D97-AF65-F5344CB8AC3E}">
        <p14:creationId xmlns:p14="http://schemas.microsoft.com/office/powerpoint/2010/main" val="17508803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2359"/>
            <a:ext cx="7848600" cy="834766"/>
          </a:xfrm>
        </p:spPr>
        <p:txBody>
          <a:bodyPr rtlCol="0">
            <a:noAutofit/>
          </a:bodyPr>
          <a:lstStyle/>
          <a:p>
            <a:pPr eaLnBrk="1" fontAlgn="auto" hangingPunct="1">
              <a:spcAft>
                <a:spcPts val="0"/>
              </a:spcAft>
              <a:defRPr/>
            </a:pPr>
            <a:r>
              <a:rPr lang="en-US" sz="2800" smtClean="0"/>
              <a:t>How we mitigate the risks associated with Shipping</a:t>
            </a:r>
            <a:br>
              <a:rPr lang="en-US" sz="2800" smtClean="0"/>
            </a:br>
            <a:endParaRPr lang="en-US" sz="2800" dirty="0"/>
          </a:p>
        </p:txBody>
      </p:sp>
      <p:sp>
        <p:nvSpPr>
          <p:cNvPr id="5" name="Content Placeholder 4"/>
          <p:cNvSpPr>
            <a:spLocks noGrp="1"/>
          </p:cNvSpPr>
          <p:nvPr>
            <p:ph idx="1"/>
          </p:nvPr>
        </p:nvSpPr>
        <p:spPr>
          <a:xfrm>
            <a:off x="415212" y="1099132"/>
            <a:ext cx="8305800" cy="5149267"/>
          </a:xfrm>
        </p:spPr>
        <p:txBody>
          <a:bodyPr>
            <a:normAutofit fontScale="55000" lnSpcReduction="20000"/>
          </a:bodyPr>
          <a:lstStyle/>
          <a:p>
            <a:pPr lvl="0">
              <a:spcBef>
                <a:spcPct val="70000"/>
              </a:spcBef>
              <a:buBlip>
                <a:blip r:embed="rId4"/>
              </a:buBlip>
              <a:tabLst>
                <a:tab pos="271463" algn="l"/>
              </a:tabLst>
            </a:pPr>
            <a:r>
              <a:rPr lang="en-GB" sz="4000" dirty="0" smtClean="0">
                <a:solidFill>
                  <a:prstClr val="black"/>
                </a:solidFill>
              </a:rPr>
              <a:t> </a:t>
            </a:r>
            <a:r>
              <a:rPr lang="en-GB" sz="4000" dirty="0" err="1" smtClean="0">
                <a:solidFill>
                  <a:prstClr val="black"/>
                </a:solidFill>
              </a:rPr>
              <a:t>Biorisk</a:t>
            </a:r>
            <a:r>
              <a:rPr lang="en-GB" sz="4000" dirty="0" smtClean="0">
                <a:solidFill>
                  <a:prstClr val="black"/>
                </a:solidFill>
              </a:rPr>
              <a:t> </a:t>
            </a:r>
            <a:r>
              <a:rPr lang="en-GB" sz="4000" b="1" dirty="0" smtClean="0">
                <a:solidFill>
                  <a:prstClr val="black"/>
                </a:solidFill>
              </a:rPr>
              <a:t>Mitigation</a:t>
            </a:r>
          </a:p>
          <a:p>
            <a:pPr lvl="1">
              <a:spcBef>
                <a:spcPct val="70000"/>
              </a:spcBef>
              <a:tabLst>
                <a:tab pos="271463" algn="l"/>
              </a:tabLst>
            </a:pPr>
            <a:r>
              <a:rPr lang="en-GB" sz="4000" dirty="0" smtClean="0">
                <a:solidFill>
                  <a:prstClr val="black"/>
                </a:solidFill>
              </a:rPr>
              <a:t>Actions and control measures that are put into place to reduce or eliminate the risks associated with biological agents and toxins</a:t>
            </a:r>
          </a:p>
          <a:p>
            <a:pPr marL="0" lvl="0" indent="0">
              <a:buNone/>
            </a:pPr>
            <a:r>
              <a:rPr lang="en-US" sz="4000" dirty="0" smtClean="0">
                <a:solidFill>
                  <a:srgbClr val="FF0000"/>
                </a:solidFill>
              </a:rPr>
              <a:t>Engineering Controls</a:t>
            </a:r>
          </a:p>
          <a:p>
            <a:pPr lvl="0"/>
            <a:r>
              <a:rPr lang="en-US" sz="4000" dirty="0" smtClean="0"/>
              <a:t>Packaging, marking/labeling, and documentation</a:t>
            </a:r>
          </a:p>
          <a:p>
            <a:pPr lvl="0"/>
            <a:r>
              <a:rPr lang="en-US" sz="4000" dirty="0" smtClean="0"/>
              <a:t>Package security</a:t>
            </a:r>
          </a:p>
          <a:p>
            <a:pPr marL="0" lvl="0" indent="0">
              <a:buNone/>
            </a:pPr>
            <a:r>
              <a:rPr lang="en-US" sz="4000" dirty="0" smtClean="0">
                <a:solidFill>
                  <a:srgbClr val="FF0000"/>
                </a:solidFill>
              </a:rPr>
              <a:t>Administrative Controls</a:t>
            </a:r>
          </a:p>
          <a:p>
            <a:pPr lvl="0"/>
            <a:r>
              <a:rPr lang="en-US" sz="4000" dirty="0" smtClean="0"/>
              <a:t>Authorizing shipments</a:t>
            </a:r>
          </a:p>
          <a:p>
            <a:pPr lvl="0"/>
            <a:r>
              <a:rPr lang="en-US" sz="4000" dirty="0" smtClean="0"/>
              <a:t>Material Transfer Agreements</a:t>
            </a:r>
          </a:p>
          <a:p>
            <a:pPr lvl="0"/>
            <a:r>
              <a:rPr lang="en-US" sz="4000" dirty="0" smtClean="0"/>
              <a:t>Import and Export licenses</a:t>
            </a:r>
          </a:p>
          <a:p>
            <a:pPr lvl="0"/>
            <a:r>
              <a:rPr lang="en-US" sz="4000" dirty="0" smtClean="0"/>
              <a:t>Carrier selection and requirements</a:t>
            </a:r>
          </a:p>
          <a:p>
            <a:pPr marL="0" lvl="0" indent="0">
              <a:buNone/>
            </a:pPr>
            <a:r>
              <a:rPr lang="en-US" sz="4000" dirty="0" smtClean="0">
                <a:solidFill>
                  <a:srgbClr val="FF0000"/>
                </a:solidFill>
              </a:rPr>
              <a:t>Practices and Procedures</a:t>
            </a:r>
          </a:p>
          <a:p>
            <a:pPr lvl="0"/>
            <a:r>
              <a:rPr lang="en-US" sz="4000" dirty="0" smtClean="0"/>
              <a:t>Training </a:t>
            </a:r>
          </a:p>
          <a:p>
            <a:pPr lvl="0"/>
            <a:r>
              <a:rPr lang="en-US" sz="4000" dirty="0" smtClean="0"/>
              <a:t>Tracking of materials</a:t>
            </a:r>
          </a:p>
          <a:p>
            <a:pPr marL="0" indent="0">
              <a:buNone/>
            </a:pPr>
            <a:endParaRPr lang="en-US" dirty="0"/>
          </a:p>
        </p:txBody>
      </p:sp>
      <p:sp>
        <p:nvSpPr>
          <p:cNvPr id="7" name="Slide Number Placeholder 3"/>
          <p:cNvSpPr txBox="1">
            <a:spLocks/>
          </p:cNvSpPr>
          <p:nvPr/>
        </p:nvSpPr>
        <p:spPr>
          <a:xfrm>
            <a:off x="381000" y="6569075"/>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smtClean="0">
                <a:solidFill>
                  <a:srgbClr val="FFFFFF"/>
                </a:solidFill>
                <a:latin typeface="Arial"/>
                <a:cs typeface="Arial"/>
              </a:rPr>
              <a:t>Slide </a:t>
            </a:r>
            <a:fld id="{43D2EC11-8A9D-4AE6-96AD-543AE6033C24}" type="slidenum">
              <a:rPr lang="en-US" sz="1000" smtClean="0">
                <a:solidFill>
                  <a:srgbClr val="FFFFFF"/>
                </a:solidFill>
                <a:latin typeface="Arial"/>
                <a:cs typeface="Arial"/>
              </a:rPr>
              <a:pPr/>
              <a:t>25</a:t>
            </a:fld>
            <a:endParaRPr lang="en-US" sz="1000" dirty="0">
              <a:solidFill>
                <a:srgbClr val="FFFFFF"/>
              </a:solidFill>
              <a:latin typeface="Arial"/>
              <a:cs typeface="Arial"/>
            </a:endParaRPr>
          </a:p>
        </p:txBody>
      </p:sp>
    </p:spTree>
    <p:custDataLst>
      <p:tags r:id="rId1"/>
    </p:custDataLst>
    <p:extLst>
      <p:ext uri="{BB962C8B-B14F-4D97-AF65-F5344CB8AC3E}">
        <p14:creationId xmlns:p14="http://schemas.microsoft.com/office/powerpoint/2010/main" val="42012668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628650" y="152400"/>
            <a:ext cx="6324600" cy="1143000"/>
          </a:xfrm>
        </p:spPr>
        <p:txBody>
          <a:bodyPr>
            <a:normAutofit/>
          </a:bodyPr>
          <a:lstStyle/>
          <a:p>
            <a:r>
              <a:rPr lang="en-US" dirty="0" smtClean="0">
                <a:ea typeface="ＭＳ Ｐゴシック" pitchFamily="34" charset="-128"/>
                <a:cs typeface="Arial" pitchFamily="34" charset="0"/>
              </a:rPr>
              <a:t>Principles of Packaging</a:t>
            </a:r>
          </a:p>
        </p:txBody>
      </p:sp>
      <p:sp>
        <p:nvSpPr>
          <p:cNvPr id="608259" name="Rectangle 3"/>
          <p:cNvSpPr>
            <a:spLocks noGrp="1" noChangeArrowheads="1"/>
          </p:cNvSpPr>
          <p:nvPr>
            <p:ph sz="half" idx="1"/>
          </p:nvPr>
        </p:nvSpPr>
        <p:spPr/>
        <p:txBody>
          <a:bodyPr>
            <a:normAutofit lnSpcReduction="10000"/>
          </a:bodyPr>
          <a:lstStyle/>
          <a:p>
            <a:pPr>
              <a:lnSpc>
                <a:spcPct val="90000"/>
              </a:lnSpc>
              <a:spcAft>
                <a:spcPts val="600"/>
              </a:spcAft>
              <a:buFont typeface="Wingdings" pitchFamily="2" charset="2"/>
              <a:buChar char="ü"/>
            </a:pPr>
            <a:r>
              <a:rPr lang="en-US" sz="2400" dirty="0" smtClean="0">
                <a:ea typeface="ＭＳ Ｐゴシック" pitchFamily="34" charset="-128"/>
                <a:cs typeface="Arial" pitchFamily="34" charset="0"/>
              </a:rPr>
              <a:t>Must be designed to withstand damage  and prevent leakage during transport </a:t>
            </a:r>
          </a:p>
          <a:p>
            <a:pPr>
              <a:lnSpc>
                <a:spcPct val="90000"/>
              </a:lnSpc>
              <a:spcAft>
                <a:spcPts val="600"/>
              </a:spcAft>
              <a:buFont typeface="Wingdings" pitchFamily="2" charset="2"/>
              <a:buChar char="ü"/>
            </a:pPr>
            <a:r>
              <a:rPr lang="en-US" sz="2400" dirty="0" smtClean="0">
                <a:ea typeface="ＭＳ Ｐゴシック" pitchFamily="34" charset="-128"/>
                <a:cs typeface="Arial" pitchFamily="34" charset="0"/>
              </a:rPr>
              <a:t>Must be labeled in a manner to alert carriers of hazards </a:t>
            </a:r>
          </a:p>
          <a:p>
            <a:pPr>
              <a:lnSpc>
                <a:spcPct val="90000"/>
              </a:lnSpc>
              <a:spcAft>
                <a:spcPts val="600"/>
              </a:spcAft>
              <a:buFont typeface="Wingdings" pitchFamily="2" charset="2"/>
              <a:buChar char="ü"/>
            </a:pPr>
            <a:r>
              <a:rPr lang="en-US" sz="2400" dirty="0" smtClean="0">
                <a:ea typeface="ＭＳ Ｐゴシック" pitchFamily="34" charset="-128"/>
                <a:cs typeface="Arial" pitchFamily="34" charset="0"/>
              </a:rPr>
              <a:t>Must have documentation to alert operators and emergency responders to hazards and allow for appropriate response in event of leakage/damage</a:t>
            </a:r>
          </a:p>
          <a:p>
            <a:pPr>
              <a:lnSpc>
                <a:spcPct val="90000"/>
              </a:lnSpc>
              <a:spcAft>
                <a:spcPts val="600"/>
              </a:spcAft>
              <a:buNone/>
            </a:pPr>
            <a:endParaRPr lang="en-US" sz="2800" dirty="0" smtClean="0">
              <a:ea typeface="ＭＳ Ｐゴシック" pitchFamily="34" charset="-128"/>
              <a:cs typeface="Arial" pitchFamily="34" charset="0"/>
            </a:endParaRPr>
          </a:p>
        </p:txBody>
      </p:sp>
      <p:pic>
        <p:nvPicPr>
          <p:cNvPr id="41988" name="Picture 4"/>
          <p:cNvPicPr>
            <a:picLocks noGrp="1" noChangeAspect="1" noChangeArrowheads="1"/>
          </p:cNvPicPr>
          <p:nvPr>
            <p:ph sz="half" idx="2"/>
          </p:nvPr>
        </p:nvPicPr>
        <p:blipFill>
          <a:blip r:embed="rId3" cstate="print"/>
          <a:stretch>
            <a:fillRect/>
          </a:stretch>
        </p:blipFill>
        <p:spPr>
          <a:xfrm>
            <a:off x="4572000" y="1600200"/>
            <a:ext cx="4572000" cy="3842478"/>
          </a:xfrm>
        </p:spPr>
      </p:pic>
      <p:sp>
        <p:nvSpPr>
          <p:cNvPr id="41990" name="Slide Number Placeholder 3"/>
          <p:cNvSpPr>
            <a:spLocks noGrp="1"/>
          </p:cNvSpPr>
          <p:nvPr>
            <p:ph type="sldNum" sz="quarter" idx="12"/>
          </p:nvPr>
        </p:nvSpPr>
        <p:spPr>
          <a:noFill/>
        </p:spPr>
        <p:txBody>
          <a:bodyPr/>
          <a:lstStyle/>
          <a:p>
            <a:fld id="{1D45C59A-0102-4080-BF5B-F499D8D59FDC}" type="slidenum">
              <a:rPr lang="en-US" smtClean="0">
                <a:solidFill>
                  <a:srgbClr val="002060"/>
                </a:solidFill>
                <a:latin typeface="Arial" pitchFamily="34" charset="0"/>
              </a:rPr>
              <a:pPr/>
              <a:t>26</a:t>
            </a:fld>
            <a:endParaRPr lang="en-US" smtClean="0">
              <a:solidFill>
                <a:srgbClr val="002060"/>
              </a:solidFill>
              <a:latin typeface="Arial" pitchFamily="34" charset="0"/>
            </a:endParaRPr>
          </a:p>
        </p:txBody>
      </p:sp>
      <p:sp>
        <p:nvSpPr>
          <p:cNvPr id="6" name="Slide Number Placeholder 3"/>
          <p:cNvSpPr txBox="1">
            <a:spLocks/>
          </p:cNvSpPr>
          <p:nvPr/>
        </p:nvSpPr>
        <p:spPr>
          <a:xfrm>
            <a:off x="381000" y="6569075"/>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smtClean="0">
                <a:solidFill>
                  <a:srgbClr val="FFFFFF"/>
                </a:solidFill>
                <a:latin typeface="Arial"/>
                <a:cs typeface="Arial"/>
              </a:rPr>
              <a:t>Slide </a:t>
            </a:r>
            <a:fld id="{43D2EC11-8A9D-4AE6-96AD-543AE6033C24}" type="slidenum">
              <a:rPr lang="en-US" sz="1000" smtClean="0">
                <a:solidFill>
                  <a:srgbClr val="FFFFFF"/>
                </a:solidFill>
                <a:latin typeface="Arial"/>
                <a:cs typeface="Arial"/>
              </a:rPr>
              <a:pPr/>
              <a:t>26</a:t>
            </a:fld>
            <a:endParaRPr lang="en-US" sz="1000" dirty="0">
              <a:solidFill>
                <a:srgbClr val="FFFFFF"/>
              </a:solidFill>
              <a:latin typeface="Arial"/>
              <a:cs typeface="Aria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08259">
                                            <p:txEl>
                                              <p:pRg st="0" end="0"/>
                                            </p:txEl>
                                          </p:spTgt>
                                        </p:tgtEl>
                                        <p:attrNameLst>
                                          <p:attrName>style.visibility</p:attrName>
                                        </p:attrNameLst>
                                      </p:cBhvr>
                                      <p:to>
                                        <p:strVal val="visible"/>
                                      </p:to>
                                    </p:set>
                                    <p:animEffect transition="in" filter="blinds(horizontal)">
                                      <p:cBhvr>
                                        <p:cTn id="7" dur="500"/>
                                        <p:tgtEl>
                                          <p:spTgt spid="6082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08259">
                                            <p:txEl>
                                              <p:pRg st="1" end="1"/>
                                            </p:txEl>
                                          </p:spTgt>
                                        </p:tgtEl>
                                        <p:attrNameLst>
                                          <p:attrName>style.visibility</p:attrName>
                                        </p:attrNameLst>
                                      </p:cBhvr>
                                      <p:to>
                                        <p:strVal val="visible"/>
                                      </p:to>
                                    </p:set>
                                    <p:animEffect transition="in" filter="blinds(horizontal)">
                                      <p:cBhvr>
                                        <p:cTn id="12" dur="500"/>
                                        <p:tgtEl>
                                          <p:spTgt spid="6082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08259">
                                            <p:txEl>
                                              <p:pRg st="2" end="2"/>
                                            </p:txEl>
                                          </p:spTgt>
                                        </p:tgtEl>
                                        <p:attrNameLst>
                                          <p:attrName>style.visibility</p:attrName>
                                        </p:attrNameLst>
                                      </p:cBhvr>
                                      <p:to>
                                        <p:strVal val="visible"/>
                                      </p:to>
                                    </p:set>
                                    <p:animEffect transition="in" filter="blinds(horizontal)">
                                      <p:cBhvr>
                                        <p:cTn id="17" dur="500"/>
                                        <p:tgtEl>
                                          <p:spTgt spid="60825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9157" name="Picture 2" descr="BMBL Package2"/>
          <p:cNvPicPr>
            <a:picLocks noChangeAspect="1" noChangeArrowheads="1"/>
          </p:cNvPicPr>
          <p:nvPr/>
        </p:nvPicPr>
        <p:blipFill>
          <a:blip r:embed="rId3" cstate="print"/>
          <a:srcRect/>
          <a:stretch>
            <a:fillRect/>
          </a:stretch>
        </p:blipFill>
        <p:spPr bwMode="auto">
          <a:xfrm>
            <a:off x="4854986" y="1143001"/>
            <a:ext cx="4289014" cy="4953000"/>
          </a:xfrm>
          <a:prstGeom prst="rect">
            <a:avLst/>
          </a:prstGeom>
          <a:noFill/>
          <a:ln w="9525">
            <a:noFill/>
            <a:miter lim="800000"/>
            <a:headEnd/>
            <a:tailEnd/>
          </a:ln>
        </p:spPr>
      </p:pic>
      <p:sp>
        <p:nvSpPr>
          <p:cNvPr id="49154" name="Title 1"/>
          <p:cNvSpPr>
            <a:spLocks noGrp="1"/>
          </p:cNvSpPr>
          <p:nvPr>
            <p:ph type="title"/>
          </p:nvPr>
        </p:nvSpPr>
        <p:spPr/>
        <p:txBody>
          <a:bodyPr>
            <a:normAutofit/>
          </a:bodyPr>
          <a:lstStyle/>
          <a:p>
            <a:r>
              <a:rPr lang="en-US" dirty="0" smtClean="0"/>
              <a:t>Overview of Packaging</a:t>
            </a:r>
          </a:p>
        </p:txBody>
      </p:sp>
      <p:sp>
        <p:nvSpPr>
          <p:cNvPr id="68611" name="Content Placeholder 2"/>
          <p:cNvSpPr>
            <a:spLocks noGrp="1"/>
          </p:cNvSpPr>
          <p:nvPr>
            <p:ph sz="half" idx="1"/>
          </p:nvPr>
        </p:nvSpPr>
        <p:spPr>
          <a:xfrm>
            <a:off x="457200" y="1143000"/>
            <a:ext cx="4648200" cy="5181600"/>
          </a:xfrm>
        </p:spPr>
        <p:txBody>
          <a:bodyPr>
            <a:noAutofit/>
          </a:bodyPr>
          <a:lstStyle/>
          <a:p>
            <a:pPr marL="0" indent="0">
              <a:buFontTx/>
              <a:buNone/>
              <a:defRPr/>
            </a:pPr>
            <a:r>
              <a:rPr lang="en-US" sz="2400" dirty="0" smtClean="0">
                <a:solidFill>
                  <a:srgbClr val="FF0000"/>
                </a:solidFill>
              </a:rPr>
              <a:t>Triple packaging required for Category A, B, and Exempt</a:t>
            </a:r>
          </a:p>
          <a:p>
            <a:pPr indent="0">
              <a:buFontTx/>
              <a:buNone/>
              <a:defRPr/>
            </a:pPr>
            <a:r>
              <a:rPr lang="en-US" sz="1800" dirty="0" smtClean="0">
                <a:solidFill>
                  <a:srgbClr val="354595"/>
                </a:solidFill>
              </a:rPr>
              <a:t>Primary receptacle</a:t>
            </a:r>
          </a:p>
          <a:p>
            <a:pPr lvl="1">
              <a:defRPr/>
            </a:pPr>
            <a:r>
              <a:rPr lang="en-US" dirty="0" smtClean="0"/>
              <a:t>A primary  water-tight, leakproof receptacle containing the specimen </a:t>
            </a:r>
          </a:p>
          <a:p>
            <a:pPr indent="0">
              <a:buFontTx/>
              <a:buNone/>
              <a:defRPr/>
            </a:pPr>
            <a:r>
              <a:rPr lang="en-US" sz="1800" dirty="0" smtClean="0">
                <a:solidFill>
                  <a:srgbClr val="354595"/>
                </a:solidFill>
              </a:rPr>
              <a:t>Secondary packaging</a:t>
            </a:r>
          </a:p>
          <a:p>
            <a:pPr lvl="1">
              <a:defRPr/>
            </a:pPr>
            <a:r>
              <a:rPr lang="en-US" sz="1600" dirty="0" smtClean="0"/>
              <a:t>A durable, watertight, leakproof packaging to enclose and protect the primary receptacle(s)</a:t>
            </a:r>
          </a:p>
          <a:p>
            <a:pPr lvl="1">
              <a:defRPr/>
            </a:pPr>
            <a:r>
              <a:rPr lang="en-US" sz="1600" dirty="0" smtClean="0"/>
              <a:t>Absorbent material shall be used to absorb all fluid in case of breakage</a:t>
            </a:r>
          </a:p>
          <a:p>
            <a:pPr indent="0">
              <a:buFontTx/>
              <a:buNone/>
              <a:defRPr/>
            </a:pPr>
            <a:r>
              <a:rPr lang="en-US" sz="1800" dirty="0" smtClean="0">
                <a:solidFill>
                  <a:srgbClr val="354595"/>
                </a:solidFill>
              </a:rPr>
              <a:t>Outer packaging </a:t>
            </a:r>
          </a:p>
          <a:p>
            <a:pPr lvl="1">
              <a:defRPr/>
            </a:pPr>
            <a:r>
              <a:rPr lang="en-US" sz="1600" dirty="0" smtClean="0"/>
              <a:t>Secondary packagings are placed in outer packagings with cushioning material </a:t>
            </a:r>
          </a:p>
          <a:p>
            <a:pPr lvl="1">
              <a:defRPr/>
            </a:pPr>
            <a:r>
              <a:rPr lang="en-US" sz="1600" dirty="0" smtClean="0"/>
              <a:t>Outer packagings protect their contents from physical damage while in transit </a:t>
            </a:r>
          </a:p>
          <a:p>
            <a:pPr lvl="1">
              <a:defRPr/>
            </a:pPr>
            <a:r>
              <a:rPr lang="en-US" sz="1600" dirty="0" smtClean="0"/>
              <a:t>At least one external surface with a minimum dimension of 10x10 cm</a:t>
            </a:r>
          </a:p>
          <a:p>
            <a:pPr>
              <a:defRPr/>
            </a:pPr>
            <a:endParaRPr lang="en-US" sz="3200" dirty="0" smtClean="0">
              <a:solidFill>
                <a:schemeClr val="accent2"/>
              </a:solidFill>
            </a:endParaRPr>
          </a:p>
        </p:txBody>
      </p:sp>
      <p:sp>
        <p:nvSpPr>
          <p:cNvPr id="49156" name="Slide Number Placeholder 3"/>
          <p:cNvSpPr>
            <a:spLocks noGrp="1"/>
          </p:cNvSpPr>
          <p:nvPr>
            <p:ph type="sldNum" sz="quarter" idx="12"/>
          </p:nvPr>
        </p:nvSpPr>
        <p:spPr>
          <a:noFill/>
        </p:spPr>
        <p:txBody>
          <a:bodyPr/>
          <a:lstStyle/>
          <a:p>
            <a:fld id="{A76C7CAE-3ECB-4FC3-BC3C-BB1FE2CA9669}" type="slidenum">
              <a:rPr lang="en-US" smtClean="0">
                <a:latin typeface="Arial" pitchFamily="34" charset="0"/>
              </a:rPr>
              <a:pPr/>
              <a:t>27</a:t>
            </a:fld>
            <a:endParaRPr lang="en-US" smtClean="0">
              <a:latin typeface="Arial" pitchFamily="34" charset="0"/>
            </a:endParaRPr>
          </a:p>
        </p:txBody>
      </p:sp>
      <p:sp>
        <p:nvSpPr>
          <p:cNvPr id="6" name="Slide Number Placeholder 3"/>
          <p:cNvSpPr txBox="1">
            <a:spLocks/>
          </p:cNvSpPr>
          <p:nvPr/>
        </p:nvSpPr>
        <p:spPr>
          <a:xfrm>
            <a:off x="381000" y="6569075"/>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smtClean="0">
                <a:solidFill>
                  <a:srgbClr val="FFFFFF"/>
                </a:solidFill>
                <a:latin typeface="Arial"/>
                <a:cs typeface="Arial"/>
              </a:rPr>
              <a:t>Slide </a:t>
            </a:r>
            <a:fld id="{43D2EC11-8A9D-4AE6-96AD-543AE6033C24}" type="slidenum">
              <a:rPr lang="en-US" sz="1000" smtClean="0">
                <a:solidFill>
                  <a:srgbClr val="FFFFFF"/>
                </a:solidFill>
                <a:latin typeface="Arial"/>
                <a:cs typeface="Arial"/>
              </a:rPr>
              <a:pPr/>
              <a:t>27</a:t>
            </a:fld>
            <a:endParaRPr lang="en-US" sz="1000" dirty="0">
              <a:solidFill>
                <a:srgbClr val="FFFFFF"/>
              </a:solidFill>
              <a:latin typeface="Arial"/>
              <a:cs typeface="Aria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381000" y="152400"/>
            <a:ext cx="8229600" cy="1143000"/>
          </a:xfrm>
          <a:prstGeom prst="rect">
            <a:avLst/>
          </a:prstGeom>
          <a:noFill/>
          <a:ln w="9525">
            <a:noFill/>
            <a:miter lim="800000"/>
            <a:headEnd/>
            <a:tailEnd/>
          </a:ln>
        </p:spPr>
        <p:txBody>
          <a:bodyPr anchor="ctr"/>
          <a:lstStyle/>
          <a:p>
            <a:pPr>
              <a:lnSpc>
                <a:spcPct val="85000"/>
              </a:lnSpc>
              <a:defRPr/>
            </a:pPr>
            <a:endParaRPr kumimoji="1" lang="en-US" sz="3000" dirty="0">
              <a:solidFill>
                <a:schemeClr val="accent6"/>
              </a:solidFill>
              <a:latin typeface="Arial" charset="0"/>
            </a:endParaRPr>
          </a:p>
        </p:txBody>
      </p:sp>
      <p:sp>
        <p:nvSpPr>
          <p:cNvPr id="558084" name="Rectangle 4"/>
          <p:cNvSpPr>
            <a:spLocks noChangeArrowheads="1"/>
          </p:cNvSpPr>
          <p:nvPr/>
        </p:nvSpPr>
        <p:spPr bwMode="auto">
          <a:xfrm>
            <a:off x="4976813" y="1752600"/>
            <a:ext cx="4167187" cy="3657600"/>
          </a:xfrm>
          <a:prstGeom prst="rect">
            <a:avLst/>
          </a:prstGeom>
          <a:noFill/>
          <a:ln w="9525">
            <a:noFill/>
            <a:miter lim="800000"/>
            <a:headEnd/>
            <a:tailEnd/>
          </a:ln>
        </p:spPr>
        <p:txBody>
          <a:bodyPr/>
          <a:lstStyle/>
          <a:p>
            <a:pPr marL="342900" indent="-342900" algn="l">
              <a:spcBef>
                <a:spcPct val="25000"/>
              </a:spcBef>
              <a:buClr>
                <a:schemeClr val="tx1"/>
              </a:buClr>
              <a:buFontTx/>
              <a:buChar char="•"/>
            </a:pPr>
            <a:endParaRPr kumimoji="1" lang="en-US" sz="2000" dirty="0">
              <a:solidFill>
                <a:srgbClr val="003278"/>
              </a:solidFill>
            </a:endParaRPr>
          </a:p>
        </p:txBody>
      </p:sp>
      <p:sp>
        <p:nvSpPr>
          <p:cNvPr id="12" name="Title 11"/>
          <p:cNvSpPr>
            <a:spLocks noGrp="1"/>
          </p:cNvSpPr>
          <p:nvPr>
            <p:ph type="title"/>
          </p:nvPr>
        </p:nvSpPr>
        <p:spPr>
          <a:xfrm>
            <a:off x="439316" y="152400"/>
            <a:ext cx="6324600" cy="1143000"/>
          </a:xfrm>
        </p:spPr>
        <p:txBody>
          <a:bodyPr>
            <a:noAutofit/>
          </a:bodyPr>
          <a:lstStyle/>
          <a:p>
            <a:r>
              <a:rPr lang="en-US" sz="3200" dirty="0" smtClean="0">
                <a:ea typeface="ＭＳ Ｐゴシック" pitchFamily="34" charset="-128"/>
              </a:rPr>
              <a:t>Category A Packaging: IATA PI 620</a:t>
            </a:r>
          </a:p>
        </p:txBody>
      </p:sp>
      <p:sp>
        <p:nvSpPr>
          <p:cNvPr id="13" name="Content Placeholder 12"/>
          <p:cNvSpPr>
            <a:spLocks noGrp="1"/>
          </p:cNvSpPr>
          <p:nvPr>
            <p:ph sz="half" idx="1"/>
          </p:nvPr>
        </p:nvSpPr>
        <p:spPr>
          <a:xfrm>
            <a:off x="457200" y="1371601"/>
            <a:ext cx="4038600" cy="4038600"/>
          </a:xfrm>
        </p:spPr>
        <p:txBody>
          <a:bodyPr>
            <a:normAutofit/>
          </a:bodyPr>
          <a:lstStyle/>
          <a:p>
            <a:pPr>
              <a:spcBef>
                <a:spcPct val="25000"/>
              </a:spcBef>
              <a:buFont typeface="Wingdings" pitchFamily="2" charset="2"/>
              <a:buChar char="Ø"/>
            </a:pPr>
            <a:r>
              <a:rPr kumimoji="1" lang="en-US" sz="2400" dirty="0" smtClean="0">
                <a:solidFill>
                  <a:srgbClr val="000000"/>
                </a:solidFill>
              </a:rPr>
              <a:t>Good condition</a:t>
            </a:r>
          </a:p>
          <a:p>
            <a:pPr>
              <a:spcBef>
                <a:spcPct val="25000"/>
              </a:spcBef>
              <a:buFont typeface="Wingdings" pitchFamily="2" charset="2"/>
              <a:buChar char="Ø"/>
            </a:pPr>
            <a:r>
              <a:rPr kumimoji="1" lang="en-US" sz="2400" dirty="0" err="1" smtClean="0">
                <a:solidFill>
                  <a:srgbClr val="000000"/>
                </a:solidFill>
              </a:rPr>
              <a:t>Leakproof</a:t>
            </a:r>
            <a:r>
              <a:rPr kumimoji="1" lang="en-US" sz="2400" dirty="0" smtClean="0">
                <a:solidFill>
                  <a:srgbClr val="000000"/>
                </a:solidFill>
              </a:rPr>
              <a:t> primary</a:t>
            </a:r>
          </a:p>
          <a:p>
            <a:pPr>
              <a:spcBef>
                <a:spcPct val="25000"/>
              </a:spcBef>
              <a:buFont typeface="Wingdings" pitchFamily="2" charset="2"/>
              <a:buChar char="Ø"/>
            </a:pPr>
            <a:r>
              <a:rPr kumimoji="1" lang="en-US" sz="2400" dirty="0" err="1" smtClean="0">
                <a:solidFill>
                  <a:srgbClr val="000000"/>
                </a:solidFill>
              </a:rPr>
              <a:t>Leakproof</a:t>
            </a:r>
            <a:r>
              <a:rPr kumimoji="1" lang="en-US" sz="2400" dirty="0" smtClean="0">
                <a:solidFill>
                  <a:srgbClr val="000000"/>
                </a:solidFill>
              </a:rPr>
              <a:t> secondary</a:t>
            </a:r>
          </a:p>
          <a:p>
            <a:pPr>
              <a:spcBef>
                <a:spcPct val="25000"/>
              </a:spcBef>
              <a:buFont typeface="Wingdings" pitchFamily="2" charset="2"/>
              <a:buChar char="Ø"/>
            </a:pPr>
            <a:r>
              <a:rPr kumimoji="1" lang="en-US" sz="2400" dirty="0" smtClean="0">
                <a:solidFill>
                  <a:srgbClr val="000000"/>
                </a:solidFill>
              </a:rPr>
              <a:t>Pressure capable primary or secondary </a:t>
            </a:r>
          </a:p>
          <a:p>
            <a:pPr>
              <a:spcBef>
                <a:spcPct val="25000"/>
              </a:spcBef>
              <a:buFont typeface="Wingdings" pitchFamily="2" charset="2"/>
              <a:buChar char="Ø"/>
            </a:pPr>
            <a:r>
              <a:rPr kumimoji="1" lang="en-US" sz="2400" dirty="0" smtClean="0">
                <a:solidFill>
                  <a:srgbClr val="000000"/>
                </a:solidFill>
              </a:rPr>
              <a:t>Absorbent (for liquids)</a:t>
            </a:r>
          </a:p>
          <a:p>
            <a:pPr>
              <a:spcBef>
                <a:spcPct val="25000"/>
              </a:spcBef>
              <a:buFont typeface="Wingdings" pitchFamily="2" charset="2"/>
              <a:buChar char="Ø"/>
            </a:pPr>
            <a:r>
              <a:rPr kumimoji="1" lang="en-US" sz="2400" dirty="0" smtClean="0">
                <a:solidFill>
                  <a:srgbClr val="000000"/>
                </a:solidFill>
              </a:rPr>
              <a:t>Multiple fragile primaries wrapped individually</a:t>
            </a:r>
          </a:p>
          <a:p>
            <a:pPr>
              <a:buNone/>
            </a:pPr>
            <a:endParaRPr lang="en-US" dirty="0"/>
          </a:p>
        </p:txBody>
      </p:sp>
      <p:sp>
        <p:nvSpPr>
          <p:cNvPr id="14" name="Content Placeholder 13"/>
          <p:cNvSpPr>
            <a:spLocks noGrp="1"/>
          </p:cNvSpPr>
          <p:nvPr>
            <p:ph sz="half" idx="2"/>
          </p:nvPr>
        </p:nvSpPr>
        <p:spPr>
          <a:xfrm>
            <a:off x="4648200" y="1371601"/>
            <a:ext cx="4038600" cy="4038600"/>
          </a:xfrm>
        </p:spPr>
        <p:txBody>
          <a:bodyPr>
            <a:normAutofit/>
          </a:bodyPr>
          <a:lstStyle/>
          <a:p>
            <a:pPr>
              <a:spcBef>
                <a:spcPct val="25000"/>
              </a:spcBef>
              <a:buFont typeface="Wingdings" pitchFamily="2" charset="2"/>
              <a:buChar char="Ø"/>
            </a:pPr>
            <a:r>
              <a:rPr kumimoji="1" lang="en-US" sz="2400" dirty="0" smtClean="0">
                <a:solidFill>
                  <a:srgbClr val="000000"/>
                </a:solidFill>
              </a:rPr>
              <a:t>Itemized list</a:t>
            </a:r>
          </a:p>
          <a:p>
            <a:pPr>
              <a:spcBef>
                <a:spcPct val="25000"/>
              </a:spcBef>
              <a:buFont typeface="Wingdings" pitchFamily="2" charset="2"/>
              <a:buChar char="Ø"/>
            </a:pPr>
            <a:r>
              <a:rPr kumimoji="1" lang="en-US" sz="2400" dirty="0" smtClean="0">
                <a:solidFill>
                  <a:srgbClr val="000000"/>
                </a:solidFill>
              </a:rPr>
              <a:t>Rigid outer packaging</a:t>
            </a:r>
          </a:p>
          <a:p>
            <a:pPr>
              <a:spcBef>
                <a:spcPct val="25000"/>
              </a:spcBef>
              <a:buFont typeface="Wingdings" pitchFamily="2" charset="2"/>
              <a:buChar char="Ø"/>
            </a:pPr>
            <a:r>
              <a:rPr kumimoji="1" lang="en-US" sz="2400" dirty="0" smtClean="0">
                <a:solidFill>
                  <a:srgbClr val="000000"/>
                </a:solidFill>
              </a:rPr>
              <a:t>4 in. minimum </a:t>
            </a:r>
          </a:p>
          <a:p>
            <a:pPr>
              <a:spcBef>
                <a:spcPct val="25000"/>
              </a:spcBef>
              <a:buFont typeface="Wingdings" pitchFamily="2" charset="2"/>
              <a:buChar char="Ø"/>
            </a:pPr>
            <a:r>
              <a:rPr kumimoji="1" lang="en-US" sz="2400" dirty="0" smtClean="0">
                <a:solidFill>
                  <a:srgbClr val="000000"/>
                </a:solidFill>
              </a:rPr>
              <a:t>Qty Limit 50 </a:t>
            </a:r>
            <a:r>
              <a:rPr kumimoji="1" lang="en-US" sz="2400" dirty="0" err="1" smtClean="0">
                <a:solidFill>
                  <a:srgbClr val="000000"/>
                </a:solidFill>
              </a:rPr>
              <a:t>mL</a:t>
            </a:r>
            <a:r>
              <a:rPr kumimoji="1" lang="en-US" sz="2400" dirty="0" smtClean="0">
                <a:solidFill>
                  <a:srgbClr val="000000"/>
                </a:solidFill>
              </a:rPr>
              <a:t> or 50 g for passenger aircraft. 4 L or 4 kg for cargo only aircraft</a:t>
            </a:r>
          </a:p>
          <a:p>
            <a:pPr>
              <a:spcBef>
                <a:spcPct val="25000"/>
              </a:spcBef>
              <a:buFont typeface="Wingdings" pitchFamily="2" charset="2"/>
              <a:buChar char="Ø"/>
            </a:pPr>
            <a:r>
              <a:rPr kumimoji="1" lang="en-US" sz="2400" dirty="0" smtClean="0">
                <a:solidFill>
                  <a:srgbClr val="000000"/>
                </a:solidFill>
              </a:rPr>
              <a:t>Name and telephone # marked on package</a:t>
            </a:r>
          </a:p>
          <a:p>
            <a:pPr>
              <a:spcBef>
                <a:spcPct val="25000"/>
              </a:spcBef>
              <a:buFont typeface="Wingdings" pitchFamily="2" charset="2"/>
              <a:buChar char="Ø"/>
            </a:pPr>
            <a:r>
              <a:rPr kumimoji="1" lang="en-US" sz="2400" dirty="0" smtClean="0">
                <a:solidFill>
                  <a:srgbClr val="FF0000"/>
                </a:solidFill>
              </a:rPr>
              <a:t>Must be marked with UN specification</a:t>
            </a:r>
            <a:endParaRPr kumimoji="1" lang="en-US" sz="2400" i="1" dirty="0" smtClean="0">
              <a:solidFill>
                <a:srgbClr val="FF0000"/>
              </a:solidFill>
            </a:endParaRPr>
          </a:p>
          <a:p>
            <a:pPr>
              <a:spcBef>
                <a:spcPct val="25000"/>
              </a:spcBef>
              <a:buClr>
                <a:schemeClr val="tx1"/>
              </a:buClr>
              <a:buFont typeface="Wingdings" pitchFamily="2" charset="2"/>
              <a:buChar char="Ø"/>
            </a:pPr>
            <a:endParaRPr kumimoji="1" lang="en-US" dirty="0" smtClean="0">
              <a:solidFill>
                <a:srgbClr val="003278"/>
              </a:solidFill>
            </a:endParaRPr>
          </a:p>
          <a:p>
            <a:pPr>
              <a:spcBef>
                <a:spcPct val="25000"/>
              </a:spcBef>
              <a:buClr>
                <a:schemeClr val="tx1"/>
              </a:buClr>
              <a:buFontTx/>
              <a:buChar char="•"/>
            </a:pPr>
            <a:endParaRPr kumimoji="1" lang="en-US" dirty="0" smtClean="0">
              <a:solidFill>
                <a:srgbClr val="003278"/>
              </a:solidFill>
            </a:endParaRPr>
          </a:p>
          <a:p>
            <a:endParaRPr lang="en-US" dirty="0"/>
          </a:p>
        </p:txBody>
      </p:sp>
      <p:sp>
        <p:nvSpPr>
          <p:cNvPr id="50183" name="Slide Number Placeholder 3"/>
          <p:cNvSpPr>
            <a:spLocks noGrp="1"/>
          </p:cNvSpPr>
          <p:nvPr>
            <p:ph type="sldNum" sz="quarter" idx="12"/>
          </p:nvPr>
        </p:nvSpPr>
        <p:spPr>
          <a:noFill/>
        </p:spPr>
        <p:txBody>
          <a:bodyPr/>
          <a:lstStyle/>
          <a:p>
            <a:fld id="{6CD00E3B-E65C-4982-9A0D-5E25BA71E921}" type="slidenum">
              <a:rPr lang="en-US" smtClean="0">
                <a:latin typeface="Arial" pitchFamily="34" charset="0"/>
              </a:rPr>
              <a:pPr/>
              <a:t>28</a:t>
            </a:fld>
            <a:endParaRPr lang="en-US" smtClean="0">
              <a:latin typeface="Arial" pitchFamily="34" charset="0"/>
            </a:endParaRPr>
          </a:p>
        </p:txBody>
      </p:sp>
      <p:grpSp>
        <p:nvGrpSpPr>
          <p:cNvPr id="2" name="Group 9"/>
          <p:cNvGrpSpPr>
            <a:grpSpLocks/>
          </p:cNvGrpSpPr>
          <p:nvPr/>
        </p:nvGrpSpPr>
        <p:grpSpPr bwMode="auto">
          <a:xfrm>
            <a:off x="2895600" y="5444064"/>
            <a:ext cx="3352800" cy="914400"/>
            <a:chOff x="5105400" y="4648200"/>
            <a:chExt cx="3352800" cy="914400"/>
          </a:xfrm>
          <a:solidFill>
            <a:schemeClr val="bg1"/>
          </a:solidFill>
        </p:grpSpPr>
        <p:sp>
          <p:nvSpPr>
            <p:cNvPr id="50186" name="Oval 7"/>
            <p:cNvSpPr>
              <a:spLocks noChangeArrowheads="1"/>
            </p:cNvSpPr>
            <p:nvPr/>
          </p:nvSpPr>
          <p:spPr bwMode="auto">
            <a:xfrm>
              <a:off x="5105400" y="4648200"/>
              <a:ext cx="838200" cy="914400"/>
            </a:xfrm>
            <a:prstGeom prst="ellipse">
              <a:avLst/>
            </a:prstGeom>
            <a:grpFill/>
            <a:ln w="9525" algn="ctr">
              <a:solidFill>
                <a:schemeClr val="tx1"/>
              </a:solidFill>
              <a:round/>
              <a:headEnd/>
              <a:tailEnd/>
            </a:ln>
          </p:spPr>
          <p:txBody>
            <a:bodyPr/>
            <a:lstStyle/>
            <a:p>
              <a:pPr algn="ctr"/>
              <a:r>
                <a:rPr lang="en-US" sz="2000" dirty="0">
                  <a:solidFill>
                    <a:schemeClr val="tx1"/>
                  </a:solidFill>
                </a:rPr>
                <a:t>U</a:t>
              </a:r>
            </a:p>
            <a:p>
              <a:pPr algn="ctr"/>
              <a:r>
                <a:rPr lang="en-US" sz="2000" dirty="0">
                  <a:solidFill>
                    <a:schemeClr val="tx1"/>
                  </a:solidFill>
                </a:rPr>
                <a:t>N</a:t>
              </a:r>
            </a:p>
          </p:txBody>
        </p:sp>
        <p:sp>
          <p:nvSpPr>
            <p:cNvPr id="50187" name="TextBox 8"/>
            <p:cNvSpPr txBox="1">
              <a:spLocks noChangeArrowheads="1"/>
            </p:cNvSpPr>
            <p:nvPr/>
          </p:nvSpPr>
          <p:spPr bwMode="auto">
            <a:xfrm>
              <a:off x="6019800" y="4751457"/>
              <a:ext cx="2438400" cy="707886"/>
            </a:xfrm>
            <a:prstGeom prst="rect">
              <a:avLst/>
            </a:prstGeom>
            <a:grpFill/>
            <a:ln w="9525">
              <a:noFill/>
              <a:miter lim="800000"/>
              <a:headEnd/>
              <a:tailEnd/>
            </a:ln>
          </p:spPr>
          <p:txBody>
            <a:bodyPr>
              <a:spAutoFit/>
            </a:bodyPr>
            <a:lstStyle/>
            <a:p>
              <a:pPr algn="l"/>
              <a:r>
                <a:rPr lang="en-US" sz="2000" dirty="0">
                  <a:solidFill>
                    <a:schemeClr val="tx1"/>
                  </a:solidFill>
                </a:rPr>
                <a:t>4G/Class 6.2/2010</a:t>
              </a:r>
            </a:p>
            <a:p>
              <a:pPr algn="l"/>
              <a:r>
                <a:rPr lang="en-US" sz="2000" dirty="0">
                  <a:solidFill>
                    <a:schemeClr val="tx1"/>
                  </a:solidFill>
                </a:rPr>
                <a:t>USA/+AA16324</a:t>
              </a:r>
            </a:p>
          </p:txBody>
        </p:sp>
      </p:grpSp>
      <p:sp>
        <p:nvSpPr>
          <p:cNvPr id="11" name="Slide Number Placeholder 3"/>
          <p:cNvSpPr txBox="1">
            <a:spLocks/>
          </p:cNvSpPr>
          <p:nvPr/>
        </p:nvSpPr>
        <p:spPr>
          <a:xfrm>
            <a:off x="381000" y="6569075"/>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smtClean="0">
                <a:solidFill>
                  <a:srgbClr val="FFFFFF"/>
                </a:solidFill>
                <a:latin typeface="Arial"/>
                <a:cs typeface="Arial"/>
              </a:rPr>
              <a:t>Slide </a:t>
            </a:r>
            <a:fld id="{43D2EC11-8A9D-4AE6-96AD-543AE6033C24}" type="slidenum">
              <a:rPr lang="en-US" sz="1000" smtClean="0">
                <a:solidFill>
                  <a:srgbClr val="FFFFFF"/>
                </a:solidFill>
                <a:latin typeface="Arial"/>
                <a:cs typeface="Arial"/>
              </a:rPr>
              <a:pPr/>
              <a:t>28</a:t>
            </a:fld>
            <a:endParaRPr lang="en-US" sz="1000" dirty="0">
              <a:solidFill>
                <a:srgbClr val="FFFFFF"/>
              </a:solidFill>
              <a:latin typeface="Arial"/>
              <a:cs typeface="Aria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nodePh="1">
                                  <p:stCondLst>
                                    <p:cond delay="0"/>
                                  </p:stCondLst>
                                  <p:endCondLst>
                                    <p:cond evt="begin" delay="0">
                                      <p:tn val="5"/>
                                    </p:cond>
                                  </p:endCondLst>
                                  <p:childTnLst>
                                    <p:set>
                                      <p:cBhvr>
                                        <p:cTn id="6" dur="1" fill="hold">
                                          <p:stCondLst>
                                            <p:cond delay="0"/>
                                          </p:stCondLst>
                                        </p:cTn>
                                        <p:tgtEl>
                                          <p:spTgt spid="558084">
                                            <p:txEl>
                                              <p:pRg st="0" end="0"/>
                                            </p:txEl>
                                          </p:spTgt>
                                        </p:tgtEl>
                                        <p:attrNameLst>
                                          <p:attrName>style.visibility</p:attrName>
                                        </p:attrNameLst>
                                      </p:cBhvr>
                                      <p:to>
                                        <p:strVal val="visible"/>
                                      </p:to>
                                    </p:set>
                                    <p:anim calcmode="lin" valueType="num">
                                      <p:cBhvr additive="base">
                                        <p:cTn id="7" dur="500" fill="hold"/>
                                        <p:tgtEl>
                                          <p:spTgt spid="55808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58084">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8084" grpId="0" build="p"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5298" name="Picture 7"/>
          <p:cNvPicPr>
            <a:picLocks noChangeAspect="1" noChangeArrowheads="1"/>
          </p:cNvPicPr>
          <p:nvPr/>
        </p:nvPicPr>
        <p:blipFill>
          <a:blip r:embed="rId3" cstate="print"/>
          <a:srcRect/>
          <a:stretch>
            <a:fillRect/>
          </a:stretch>
        </p:blipFill>
        <p:spPr bwMode="auto">
          <a:xfrm>
            <a:off x="457200" y="1143000"/>
            <a:ext cx="8686800" cy="4876800"/>
          </a:xfrm>
          <a:prstGeom prst="rect">
            <a:avLst/>
          </a:prstGeom>
          <a:noFill/>
          <a:ln w="9525" algn="ctr">
            <a:noFill/>
            <a:miter lim="800000"/>
            <a:headEnd/>
            <a:tailEnd/>
          </a:ln>
        </p:spPr>
      </p:pic>
      <p:sp>
        <p:nvSpPr>
          <p:cNvPr id="55299" name="Rectangle 2"/>
          <p:cNvSpPr>
            <a:spLocks noGrp="1" noChangeArrowheads="1"/>
          </p:cNvSpPr>
          <p:nvPr>
            <p:ph type="title"/>
          </p:nvPr>
        </p:nvSpPr>
        <p:spPr/>
        <p:txBody>
          <a:bodyPr/>
          <a:lstStyle/>
          <a:p>
            <a:r>
              <a:rPr lang="en-US" dirty="0" smtClean="0"/>
              <a:t>Category A Packaging</a:t>
            </a:r>
          </a:p>
        </p:txBody>
      </p:sp>
      <p:sp>
        <p:nvSpPr>
          <p:cNvPr id="5" name="Slide Number Placeholder 3"/>
          <p:cNvSpPr txBox="1">
            <a:spLocks/>
          </p:cNvSpPr>
          <p:nvPr/>
        </p:nvSpPr>
        <p:spPr>
          <a:xfrm>
            <a:off x="381000" y="6569075"/>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smtClean="0">
                <a:solidFill>
                  <a:srgbClr val="FFFFFF"/>
                </a:solidFill>
                <a:latin typeface="Arial"/>
                <a:cs typeface="Arial"/>
              </a:rPr>
              <a:t>Slide </a:t>
            </a:r>
            <a:fld id="{43D2EC11-8A9D-4AE6-96AD-543AE6033C24}" type="slidenum">
              <a:rPr lang="en-US" sz="1000" smtClean="0">
                <a:solidFill>
                  <a:srgbClr val="FFFFFF"/>
                </a:solidFill>
                <a:latin typeface="Arial"/>
                <a:cs typeface="Arial"/>
              </a:rPr>
              <a:pPr/>
              <a:t>29</a:t>
            </a:fld>
            <a:endParaRPr lang="en-US" sz="1000" dirty="0">
              <a:solidFill>
                <a:srgbClr val="FFFFFF"/>
              </a:solidFill>
              <a:latin typeface="Arial"/>
              <a:cs typeface="Aria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701674"/>
          </a:xfrm>
        </p:spPr>
        <p:txBody>
          <a:bodyPr/>
          <a:lstStyle/>
          <a:p>
            <a:r>
              <a:rPr lang="en-US" dirty="0" smtClean="0"/>
              <a:t>Content:</a:t>
            </a:r>
            <a:endParaRPr lang="en-US" dirty="0"/>
          </a:p>
        </p:txBody>
      </p:sp>
      <p:sp>
        <p:nvSpPr>
          <p:cNvPr id="3" name="Content Placeholder 2"/>
          <p:cNvSpPr>
            <a:spLocks noGrp="1"/>
          </p:cNvSpPr>
          <p:nvPr>
            <p:ph idx="1"/>
          </p:nvPr>
        </p:nvSpPr>
        <p:spPr>
          <a:xfrm>
            <a:off x="628650" y="1295400"/>
            <a:ext cx="7886700" cy="4572000"/>
          </a:xfrm>
        </p:spPr>
        <p:txBody>
          <a:bodyPr>
            <a:normAutofit/>
          </a:bodyPr>
          <a:lstStyle/>
          <a:p>
            <a:pPr marL="171450" lvl="4">
              <a:spcBef>
                <a:spcPts val="750"/>
              </a:spcBef>
            </a:pPr>
            <a:r>
              <a:rPr lang="en-GB" sz="2400" dirty="0" smtClean="0"/>
              <a:t>Definitions (Dangerous goods, infectious substances, cultures, biological specimens, genetically modified organisms, medical/clinical waste)</a:t>
            </a:r>
            <a:endParaRPr lang="en-US" sz="2400" dirty="0" smtClean="0"/>
          </a:p>
          <a:p>
            <a:r>
              <a:rPr lang="en-GB" sz="2400" dirty="0" smtClean="0"/>
              <a:t>Classes of dangerous goods</a:t>
            </a:r>
            <a:endParaRPr lang="en-US" sz="2400" dirty="0" smtClean="0"/>
          </a:p>
          <a:p>
            <a:r>
              <a:rPr lang="en-GB" sz="2400" dirty="0" smtClean="0"/>
              <a:t> Categories of infectious substances</a:t>
            </a:r>
            <a:endParaRPr lang="en-US" sz="2400" dirty="0" smtClean="0"/>
          </a:p>
          <a:p>
            <a:r>
              <a:rPr lang="en-GB" sz="2400" dirty="0" smtClean="0"/>
              <a:t> Regulation of shipment of infection substances (regulatory agencies, rules, documentations, material transfer agreements, biosecurity regulations, UN Model Regulations)</a:t>
            </a:r>
            <a:endParaRPr lang="en-US" sz="2400" dirty="0" smtClean="0"/>
          </a:p>
          <a:p>
            <a:r>
              <a:rPr lang="en-GB" sz="2400" dirty="0" smtClean="0"/>
              <a:t> </a:t>
            </a:r>
            <a:r>
              <a:rPr lang="en-US" sz="2400" dirty="0" smtClean="0"/>
              <a:t>P</a:t>
            </a:r>
            <a:r>
              <a:rPr lang="en-GB" sz="2400" dirty="0" err="1" smtClean="0"/>
              <a:t>ackaging</a:t>
            </a:r>
            <a:r>
              <a:rPr lang="en-GB" sz="2400" dirty="0" smtClean="0"/>
              <a:t> of infectious substances (WHO recommendations)</a:t>
            </a:r>
            <a:endParaRPr lang="en-US" sz="2400" dirty="0" smtClean="0"/>
          </a:p>
          <a:p>
            <a:r>
              <a:rPr lang="en-GB" sz="2400" dirty="0" smtClean="0"/>
              <a:t> Regulations that impact shipping process</a:t>
            </a:r>
            <a:endParaRPr lang="en-US" sz="2400" dirty="0" smtClean="0"/>
          </a:p>
          <a:p>
            <a:pPr lvl="0"/>
            <a:endParaRPr lang="en-US" sz="2400" dirty="0" smtClean="0"/>
          </a:p>
        </p:txBody>
      </p:sp>
    </p:spTree>
    <p:extLst>
      <p:ext uri="{BB962C8B-B14F-4D97-AF65-F5344CB8AC3E}">
        <p14:creationId xmlns:p14="http://schemas.microsoft.com/office/powerpoint/2010/main" val="13289409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533400" y="152400"/>
            <a:ext cx="8229600" cy="1143000"/>
          </a:xfrm>
          <a:prstGeom prst="rect">
            <a:avLst/>
          </a:prstGeom>
          <a:noFill/>
          <a:ln w="9525">
            <a:noFill/>
            <a:miter lim="800000"/>
            <a:headEnd/>
            <a:tailEnd/>
          </a:ln>
        </p:spPr>
        <p:txBody>
          <a:bodyPr anchor="ctr"/>
          <a:lstStyle/>
          <a:p>
            <a:pPr>
              <a:lnSpc>
                <a:spcPct val="85000"/>
              </a:lnSpc>
              <a:defRPr/>
            </a:pPr>
            <a:endParaRPr kumimoji="1" lang="en-US" sz="3200" b="1" dirty="0">
              <a:latin typeface="Arial" charset="0"/>
            </a:endParaRPr>
          </a:p>
        </p:txBody>
      </p:sp>
      <p:sp>
        <p:nvSpPr>
          <p:cNvPr id="562179" name="Rectangle 3"/>
          <p:cNvSpPr>
            <a:spLocks noChangeArrowheads="1"/>
          </p:cNvSpPr>
          <p:nvPr/>
        </p:nvSpPr>
        <p:spPr bwMode="auto">
          <a:xfrm>
            <a:off x="457200" y="2514600"/>
            <a:ext cx="4167188" cy="3657600"/>
          </a:xfrm>
          <a:prstGeom prst="rect">
            <a:avLst/>
          </a:prstGeom>
          <a:noFill/>
          <a:ln w="9525">
            <a:noFill/>
            <a:miter lim="800000"/>
            <a:headEnd/>
            <a:tailEnd/>
          </a:ln>
        </p:spPr>
        <p:txBody>
          <a:bodyPr/>
          <a:lstStyle/>
          <a:p>
            <a:pPr marL="342900" indent="-342900" algn="l">
              <a:spcBef>
                <a:spcPct val="25000"/>
              </a:spcBef>
              <a:buClr>
                <a:schemeClr val="tx1"/>
              </a:buClr>
            </a:pPr>
            <a:endParaRPr kumimoji="1" lang="en-US" sz="2400" dirty="0">
              <a:solidFill>
                <a:srgbClr val="003278"/>
              </a:solidFill>
            </a:endParaRPr>
          </a:p>
        </p:txBody>
      </p:sp>
      <p:sp>
        <p:nvSpPr>
          <p:cNvPr id="562180" name="Rectangle 4"/>
          <p:cNvSpPr>
            <a:spLocks noChangeArrowheads="1"/>
          </p:cNvSpPr>
          <p:nvPr/>
        </p:nvSpPr>
        <p:spPr bwMode="auto">
          <a:xfrm>
            <a:off x="4776788" y="2971800"/>
            <a:ext cx="4167187" cy="3657600"/>
          </a:xfrm>
          <a:prstGeom prst="rect">
            <a:avLst/>
          </a:prstGeom>
          <a:noFill/>
          <a:ln w="9525">
            <a:noFill/>
            <a:miter lim="800000"/>
            <a:headEnd/>
            <a:tailEnd/>
          </a:ln>
        </p:spPr>
        <p:txBody>
          <a:bodyPr/>
          <a:lstStyle/>
          <a:p>
            <a:pPr marL="342900" indent="-342900" algn="l">
              <a:spcBef>
                <a:spcPct val="25000"/>
              </a:spcBef>
              <a:buFont typeface="Wingdings" pitchFamily="2" charset="2"/>
              <a:buChar char="ü"/>
            </a:pPr>
            <a:endParaRPr kumimoji="1" lang="en-US" sz="2400" dirty="0">
              <a:solidFill>
                <a:srgbClr val="C00000"/>
              </a:solidFill>
            </a:endParaRPr>
          </a:p>
        </p:txBody>
      </p:sp>
      <p:sp>
        <p:nvSpPr>
          <p:cNvPr id="7" name="Rectangle 6"/>
          <p:cNvSpPr/>
          <p:nvPr/>
        </p:nvSpPr>
        <p:spPr>
          <a:xfrm>
            <a:off x="7772400" y="1143000"/>
            <a:ext cx="1143000" cy="708025"/>
          </a:xfrm>
          <a:prstGeom prst="rect">
            <a:avLst/>
          </a:prstGeom>
        </p:spPr>
        <p:txBody>
          <a:bodyPr/>
          <a:lstStyle/>
          <a:p>
            <a:pPr>
              <a:defRPr/>
            </a:pPr>
            <a:endParaRPr kumimoji="1" lang="en-US" sz="2000" b="1" dirty="0">
              <a:effectLst>
                <a:outerShdw blurRad="38100" dist="38100" dir="2700000" algn="tl">
                  <a:srgbClr val="1F497D"/>
                </a:outerShdw>
              </a:effectLst>
              <a:latin typeface="Arial" charset="0"/>
            </a:endParaRPr>
          </a:p>
        </p:txBody>
      </p:sp>
      <p:sp>
        <p:nvSpPr>
          <p:cNvPr id="8" name="Title 7"/>
          <p:cNvSpPr>
            <a:spLocks noGrp="1"/>
          </p:cNvSpPr>
          <p:nvPr>
            <p:ph type="title"/>
          </p:nvPr>
        </p:nvSpPr>
        <p:spPr>
          <a:xfrm>
            <a:off x="535781" y="76200"/>
            <a:ext cx="6324600" cy="1143000"/>
          </a:xfrm>
        </p:spPr>
        <p:txBody>
          <a:bodyPr>
            <a:normAutofit/>
          </a:bodyPr>
          <a:lstStyle/>
          <a:p>
            <a:r>
              <a:rPr lang="en-US" sz="3200" dirty="0" smtClean="0">
                <a:ea typeface="ＭＳ Ｐゴシック" pitchFamily="34" charset="-128"/>
              </a:rPr>
              <a:t>Category B Packaging: IATA PI 650</a:t>
            </a:r>
            <a:endParaRPr lang="en-US" sz="3200" dirty="0"/>
          </a:p>
        </p:txBody>
      </p:sp>
      <p:sp>
        <p:nvSpPr>
          <p:cNvPr id="9" name="Content Placeholder 8"/>
          <p:cNvSpPr>
            <a:spLocks noGrp="1"/>
          </p:cNvSpPr>
          <p:nvPr>
            <p:ph sz="half" idx="1"/>
          </p:nvPr>
        </p:nvSpPr>
        <p:spPr>
          <a:xfrm>
            <a:off x="457200" y="1371600"/>
            <a:ext cx="4038600" cy="4724400"/>
          </a:xfrm>
        </p:spPr>
        <p:txBody>
          <a:bodyPr>
            <a:noAutofit/>
          </a:bodyPr>
          <a:lstStyle/>
          <a:p>
            <a:pPr>
              <a:spcBef>
                <a:spcPct val="25000"/>
              </a:spcBef>
              <a:buFont typeface="Wingdings" pitchFamily="2" charset="2"/>
              <a:buChar char="ü"/>
            </a:pPr>
            <a:r>
              <a:rPr kumimoji="1" lang="en-US" sz="2400" dirty="0" smtClean="0">
                <a:solidFill>
                  <a:srgbClr val="000000"/>
                </a:solidFill>
              </a:rPr>
              <a:t>Good quality</a:t>
            </a:r>
          </a:p>
          <a:p>
            <a:pPr>
              <a:spcBef>
                <a:spcPct val="25000"/>
              </a:spcBef>
              <a:buFont typeface="Wingdings" pitchFamily="2" charset="2"/>
              <a:buChar char="ü"/>
            </a:pPr>
            <a:r>
              <a:rPr kumimoji="1" lang="en-US" sz="2400" dirty="0" err="1" smtClean="0">
                <a:solidFill>
                  <a:srgbClr val="000000"/>
                </a:solidFill>
              </a:rPr>
              <a:t>Leakproof</a:t>
            </a:r>
            <a:r>
              <a:rPr kumimoji="1" lang="en-US" sz="2400" dirty="0" smtClean="0">
                <a:solidFill>
                  <a:srgbClr val="000000"/>
                </a:solidFill>
              </a:rPr>
              <a:t>/</a:t>
            </a:r>
            <a:r>
              <a:rPr kumimoji="1" lang="en-US" sz="2400" dirty="0" err="1" smtClean="0">
                <a:solidFill>
                  <a:srgbClr val="000000"/>
                </a:solidFill>
              </a:rPr>
              <a:t>siftproof</a:t>
            </a:r>
            <a:r>
              <a:rPr kumimoji="1" lang="en-US" sz="2400" dirty="0" smtClean="0">
                <a:solidFill>
                  <a:srgbClr val="000000"/>
                </a:solidFill>
              </a:rPr>
              <a:t> primary (1 L max)</a:t>
            </a:r>
          </a:p>
          <a:p>
            <a:pPr>
              <a:spcBef>
                <a:spcPct val="25000"/>
              </a:spcBef>
              <a:buFont typeface="Wingdings" pitchFamily="2" charset="2"/>
              <a:buChar char="ü"/>
            </a:pPr>
            <a:r>
              <a:rPr kumimoji="1" lang="en-US" sz="2400" dirty="0" err="1" smtClean="0">
                <a:solidFill>
                  <a:srgbClr val="000000"/>
                </a:solidFill>
              </a:rPr>
              <a:t>Leakproof</a:t>
            </a:r>
            <a:r>
              <a:rPr kumimoji="1" lang="en-US" sz="2400" dirty="0" smtClean="0">
                <a:solidFill>
                  <a:srgbClr val="000000"/>
                </a:solidFill>
              </a:rPr>
              <a:t>/</a:t>
            </a:r>
            <a:r>
              <a:rPr kumimoji="1" lang="en-US" sz="2400" dirty="0" err="1" smtClean="0">
                <a:solidFill>
                  <a:srgbClr val="000000"/>
                </a:solidFill>
              </a:rPr>
              <a:t>siftproof</a:t>
            </a:r>
            <a:r>
              <a:rPr kumimoji="1" lang="en-US" sz="2400" dirty="0" smtClean="0">
                <a:solidFill>
                  <a:srgbClr val="000000"/>
                </a:solidFill>
              </a:rPr>
              <a:t> secondary</a:t>
            </a:r>
          </a:p>
          <a:p>
            <a:pPr>
              <a:spcBef>
                <a:spcPct val="25000"/>
              </a:spcBef>
              <a:buFont typeface="Wingdings" pitchFamily="2" charset="2"/>
              <a:buChar char="ü"/>
            </a:pPr>
            <a:r>
              <a:rPr kumimoji="1" lang="en-US" sz="2400" dirty="0" smtClean="0">
                <a:solidFill>
                  <a:srgbClr val="000000"/>
                </a:solidFill>
              </a:rPr>
              <a:t>Absorbent</a:t>
            </a:r>
          </a:p>
          <a:p>
            <a:pPr>
              <a:spcBef>
                <a:spcPct val="25000"/>
              </a:spcBef>
              <a:buFont typeface="Wingdings" pitchFamily="2" charset="2"/>
              <a:buChar char="ü"/>
            </a:pPr>
            <a:r>
              <a:rPr kumimoji="1" lang="en-US" sz="2400" dirty="0" smtClean="0">
                <a:solidFill>
                  <a:srgbClr val="000000"/>
                </a:solidFill>
              </a:rPr>
              <a:t>Multiple fragile primaries wrapped individually</a:t>
            </a:r>
          </a:p>
          <a:p>
            <a:pPr>
              <a:spcBef>
                <a:spcPct val="25000"/>
              </a:spcBef>
              <a:buFont typeface="Wingdings" pitchFamily="2" charset="2"/>
              <a:buChar char="ü"/>
            </a:pPr>
            <a:r>
              <a:rPr kumimoji="1" lang="en-US" sz="2400" dirty="0" smtClean="0">
                <a:solidFill>
                  <a:srgbClr val="000000"/>
                </a:solidFill>
              </a:rPr>
              <a:t>Pressure capable primary or secondary</a:t>
            </a:r>
          </a:p>
        </p:txBody>
      </p:sp>
      <p:sp>
        <p:nvSpPr>
          <p:cNvPr id="10" name="Content Placeholder 9"/>
          <p:cNvSpPr>
            <a:spLocks noGrp="1"/>
          </p:cNvSpPr>
          <p:nvPr>
            <p:ph sz="half" idx="2"/>
          </p:nvPr>
        </p:nvSpPr>
        <p:spPr>
          <a:xfrm>
            <a:off x="4648200" y="1371600"/>
            <a:ext cx="4038600" cy="4724400"/>
          </a:xfrm>
        </p:spPr>
        <p:txBody>
          <a:bodyPr/>
          <a:lstStyle/>
          <a:p>
            <a:pPr>
              <a:spcBef>
                <a:spcPct val="25000"/>
              </a:spcBef>
              <a:buFont typeface="Wingdings" pitchFamily="2" charset="2"/>
              <a:buChar char="ü"/>
            </a:pPr>
            <a:r>
              <a:rPr kumimoji="1" lang="en-US" sz="2400" dirty="0" smtClean="0">
                <a:solidFill>
                  <a:srgbClr val="000000"/>
                </a:solidFill>
              </a:rPr>
              <a:t>Itemized list</a:t>
            </a:r>
          </a:p>
          <a:p>
            <a:pPr>
              <a:spcBef>
                <a:spcPct val="25000"/>
              </a:spcBef>
              <a:buFont typeface="Wingdings" pitchFamily="2" charset="2"/>
              <a:buChar char="ü"/>
            </a:pPr>
            <a:r>
              <a:rPr kumimoji="1" lang="en-US" sz="2400" dirty="0" smtClean="0">
                <a:solidFill>
                  <a:srgbClr val="000000"/>
                </a:solidFill>
              </a:rPr>
              <a:t>Rigid outer packaging</a:t>
            </a:r>
          </a:p>
          <a:p>
            <a:pPr>
              <a:spcBef>
                <a:spcPct val="25000"/>
              </a:spcBef>
              <a:buFont typeface="Wingdings" pitchFamily="2" charset="2"/>
              <a:buChar char="ü"/>
            </a:pPr>
            <a:r>
              <a:rPr kumimoji="1" lang="en-US" sz="2400" dirty="0" smtClean="0">
                <a:solidFill>
                  <a:srgbClr val="000000"/>
                </a:solidFill>
              </a:rPr>
              <a:t>Two sides at least 4 in.</a:t>
            </a:r>
          </a:p>
          <a:p>
            <a:pPr>
              <a:spcBef>
                <a:spcPct val="25000"/>
              </a:spcBef>
              <a:buFont typeface="Wingdings" pitchFamily="2" charset="2"/>
              <a:buChar char="ü"/>
            </a:pPr>
            <a:r>
              <a:rPr kumimoji="1" lang="en-US" sz="2400" dirty="0" smtClean="0">
                <a:solidFill>
                  <a:srgbClr val="000000"/>
                </a:solidFill>
              </a:rPr>
              <a:t>Qty. less than 4L or 4kg</a:t>
            </a:r>
          </a:p>
          <a:p>
            <a:pPr>
              <a:spcBef>
                <a:spcPct val="25000"/>
              </a:spcBef>
              <a:buFont typeface="Wingdings" pitchFamily="2" charset="2"/>
              <a:buChar char="ü"/>
            </a:pPr>
            <a:r>
              <a:rPr kumimoji="1" lang="en-US" sz="2400" dirty="0" smtClean="0">
                <a:solidFill>
                  <a:srgbClr val="000000"/>
                </a:solidFill>
              </a:rPr>
              <a:t>Name and telephone # marked on package or </a:t>
            </a:r>
            <a:r>
              <a:rPr kumimoji="1" lang="en-US" sz="2400" dirty="0" err="1" smtClean="0">
                <a:solidFill>
                  <a:srgbClr val="000000"/>
                </a:solidFill>
              </a:rPr>
              <a:t>airwaybill</a:t>
            </a:r>
            <a:endParaRPr kumimoji="1" lang="en-US" sz="2400" dirty="0" smtClean="0">
              <a:solidFill>
                <a:srgbClr val="000000"/>
              </a:solidFill>
            </a:endParaRPr>
          </a:p>
          <a:p>
            <a:pPr>
              <a:spcBef>
                <a:spcPct val="25000"/>
              </a:spcBef>
              <a:buFont typeface="Wingdings" pitchFamily="2" charset="2"/>
              <a:buChar char="ü"/>
            </a:pPr>
            <a:r>
              <a:rPr kumimoji="1" lang="en-US" sz="2400" dirty="0" smtClean="0">
                <a:solidFill>
                  <a:srgbClr val="FF0000"/>
                </a:solidFill>
              </a:rPr>
              <a:t>NO spec marks but 1.2ml drop</a:t>
            </a:r>
          </a:p>
          <a:p>
            <a:pPr>
              <a:buNone/>
            </a:pPr>
            <a:endParaRPr lang="en-US" dirty="0"/>
          </a:p>
        </p:txBody>
      </p:sp>
      <p:sp>
        <p:nvSpPr>
          <p:cNvPr id="51207" name="Slide Number Placeholder 3"/>
          <p:cNvSpPr>
            <a:spLocks noGrp="1"/>
          </p:cNvSpPr>
          <p:nvPr>
            <p:ph type="sldNum" sz="quarter" idx="12"/>
          </p:nvPr>
        </p:nvSpPr>
        <p:spPr>
          <a:noFill/>
        </p:spPr>
        <p:txBody>
          <a:bodyPr/>
          <a:lstStyle/>
          <a:p>
            <a:fld id="{7A33E31C-F48D-45BE-BF88-CCD6DF15F1D6}" type="slidenum">
              <a:rPr lang="en-US" smtClean="0">
                <a:latin typeface="Arial" pitchFamily="34" charset="0"/>
              </a:rPr>
              <a:pPr/>
              <a:t>30</a:t>
            </a:fld>
            <a:endParaRPr lang="en-US" smtClean="0">
              <a:latin typeface="Arial" pitchFamily="34" charset="0"/>
            </a:endParaRPr>
          </a:p>
        </p:txBody>
      </p:sp>
      <p:sp>
        <p:nvSpPr>
          <p:cNvPr id="11" name="Slide Number Placeholder 3"/>
          <p:cNvSpPr txBox="1">
            <a:spLocks/>
          </p:cNvSpPr>
          <p:nvPr/>
        </p:nvSpPr>
        <p:spPr>
          <a:xfrm>
            <a:off x="381000" y="6569075"/>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smtClean="0">
                <a:solidFill>
                  <a:srgbClr val="FFFFFF"/>
                </a:solidFill>
                <a:latin typeface="Arial"/>
                <a:cs typeface="Arial"/>
              </a:rPr>
              <a:t>Slide </a:t>
            </a:r>
            <a:fld id="{43D2EC11-8A9D-4AE6-96AD-543AE6033C24}" type="slidenum">
              <a:rPr lang="en-US" sz="1000" smtClean="0">
                <a:solidFill>
                  <a:srgbClr val="FFFFFF"/>
                </a:solidFill>
                <a:latin typeface="Arial"/>
                <a:cs typeface="Arial"/>
              </a:rPr>
              <a:pPr/>
              <a:t>30</a:t>
            </a:fld>
            <a:endParaRPr lang="en-US" sz="1000" dirty="0">
              <a:solidFill>
                <a:srgbClr val="FFFFFF"/>
              </a:solidFill>
              <a:latin typeface="Arial"/>
              <a:cs typeface="Aria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nodePh="1">
                                  <p:stCondLst>
                                    <p:cond delay="0"/>
                                  </p:stCondLst>
                                  <p:endCondLst>
                                    <p:cond evt="begin" delay="0">
                                      <p:tn val="5"/>
                                    </p:cond>
                                  </p:endCondLst>
                                  <p:childTnLst>
                                    <p:set>
                                      <p:cBhvr>
                                        <p:cTn id="6" dur="1" fill="hold">
                                          <p:stCondLst>
                                            <p:cond delay="0"/>
                                          </p:stCondLst>
                                        </p:cTn>
                                        <p:tgtEl>
                                          <p:spTgt spid="562179">
                                            <p:txEl>
                                              <p:pRg st="0" end="0"/>
                                            </p:txEl>
                                          </p:spTgt>
                                        </p:tgtEl>
                                        <p:attrNameLst>
                                          <p:attrName>style.visibility</p:attrName>
                                        </p:attrNameLst>
                                      </p:cBhvr>
                                      <p:to>
                                        <p:strVal val="visible"/>
                                      </p:to>
                                    </p:set>
                                    <p:anim calcmode="lin" valueType="num">
                                      <p:cBhvr>
                                        <p:cTn id="7" dur="1000" fill="hold"/>
                                        <p:tgtEl>
                                          <p:spTgt spid="562179">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62179">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62179">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562179">
                                            <p:txEl>
                                              <p:pRg st="0" end="0"/>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9" fill="hold" grpId="0" nodeType="clickEffect" nodePh="1">
                                  <p:stCondLst>
                                    <p:cond delay="0"/>
                                  </p:stCondLst>
                                  <p:endCondLst>
                                    <p:cond evt="begin" delay="0">
                                      <p:tn val="13"/>
                                    </p:cond>
                                  </p:endCondLst>
                                  <p:childTnLst>
                                    <p:set>
                                      <p:cBhvr>
                                        <p:cTn id="14" dur="1" fill="hold">
                                          <p:stCondLst>
                                            <p:cond delay="0"/>
                                          </p:stCondLst>
                                        </p:cTn>
                                        <p:tgtEl>
                                          <p:spTgt spid="562180">
                                            <p:txEl>
                                              <p:pRg st="0" end="0"/>
                                            </p:txEl>
                                          </p:spTgt>
                                        </p:tgtEl>
                                        <p:attrNameLst>
                                          <p:attrName>style.visibility</p:attrName>
                                        </p:attrNameLst>
                                      </p:cBhvr>
                                      <p:to>
                                        <p:strVal val="visible"/>
                                      </p:to>
                                    </p:set>
                                    <p:anim calcmode="lin" valueType="num">
                                      <p:cBhvr additive="base">
                                        <p:cTn id="15" dur="500" fill="hold"/>
                                        <p:tgtEl>
                                          <p:spTgt spid="562180">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562180">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2179" grpId="0" build="p" autoUpdateAnimBg="0"/>
      <p:bldP spid="562180"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normAutofit/>
          </a:bodyPr>
          <a:lstStyle/>
          <a:p>
            <a:r>
              <a:rPr lang="en-US" dirty="0" smtClean="0">
                <a:ea typeface="ＭＳ Ｐゴシック" pitchFamily="34" charset="-128"/>
              </a:rPr>
              <a:t>Category B Packaging</a:t>
            </a:r>
          </a:p>
        </p:txBody>
      </p:sp>
      <p:pic>
        <p:nvPicPr>
          <p:cNvPr id="56324" name="Picture 6"/>
          <p:cNvPicPr>
            <a:picLocks noChangeAspect="1" noChangeArrowheads="1"/>
          </p:cNvPicPr>
          <p:nvPr/>
        </p:nvPicPr>
        <p:blipFill>
          <a:blip r:embed="rId3" cstate="print"/>
          <a:srcRect/>
          <a:stretch>
            <a:fillRect/>
          </a:stretch>
        </p:blipFill>
        <p:spPr bwMode="auto">
          <a:xfrm>
            <a:off x="457200" y="1219200"/>
            <a:ext cx="8686800" cy="4876800"/>
          </a:xfrm>
          <a:prstGeom prst="rect">
            <a:avLst/>
          </a:prstGeom>
          <a:noFill/>
          <a:ln w="9525" algn="ctr">
            <a:noFill/>
            <a:miter lim="800000"/>
            <a:headEnd/>
            <a:tailEnd/>
          </a:ln>
        </p:spPr>
      </p:pic>
      <p:sp>
        <p:nvSpPr>
          <p:cNvPr id="5" name="Slide Number Placeholder 3"/>
          <p:cNvSpPr txBox="1">
            <a:spLocks/>
          </p:cNvSpPr>
          <p:nvPr/>
        </p:nvSpPr>
        <p:spPr>
          <a:xfrm>
            <a:off x="381000" y="6569075"/>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smtClean="0">
                <a:solidFill>
                  <a:srgbClr val="FFFFFF"/>
                </a:solidFill>
                <a:latin typeface="Arial"/>
                <a:cs typeface="Arial"/>
              </a:rPr>
              <a:t>Slide </a:t>
            </a:r>
            <a:fld id="{43D2EC11-8A9D-4AE6-96AD-543AE6033C24}" type="slidenum">
              <a:rPr lang="en-US" sz="1000" smtClean="0">
                <a:solidFill>
                  <a:srgbClr val="FFFFFF"/>
                </a:solidFill>
                <a:latin typeface="Arial"/>
                <a:cs typeface="Arial"/>
              </a:rPr>
              <a:pPr/>
              <a:t>31</a:t>
            </a:fld>
            <a:endParaRPr lang="en-US" sz="1000" dirty="0">
              <a:solidFill>
                <a:srgbClr val="FFFFFF"/>
              </a:solidFill>
              <a:latin typeface="Arial"/>
              <a:cs typeface="Aria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838200" y="257856"/>
            <a:ext cx="6324600" cy="1143000"/>
          </a:xfrm>
        </p:spPr>
        <p:txBody>
          <a:bodyPr>
            <a:normAutofit/>
          </a:bodyPr>
          <a:lstStyle/>
          <a:p>
            <a:r>
              <a:rPr lang="en-US" sz="3200" dirty="0" smtClean="0">
                <a:ea typeface="ＭＳ Ｐゴシック" pitchFamily="34" charset="-128"/>
              </a:rPr>
              <a:t>Before a specimen is considered “Exempt”</a:t>
            </a:r>
          </a:p>
        </p:txBody>
      </p:sp>
      <p:sp>
        <p:nvSpPr>
          <p:cNvPr id="608259" name="Rectangle 3"/>
          <p:cNvSpPr>
            <a:spLocks noGrp="1" noChangeArrowheads="1"/>
          </p:cNvSpPr>
          <p:nvPr>
            <p:ph sz="half" idx="1"/>
          </p:nvPr>
        </p:nvSpPr>
        <p:spPr/>
        <p:txBody>
          <a:bodyPr>
            <a:normAutofit fontScale="92500"/>
          </a:bodyPr>
          <a:lstStyle/>
          <a:p>
            <a:pPr>
              <a:lnSpc>
                <a:spcPct val="90000"/>
              </a:lnSpc>
              <a:spcAft>
                <a:spcPts val="600"/>
              </a:spcAft>
              <a:buFont typeface="Wingdings" pitchFamily="2" charset="2"/>
              <a:buChar char="ü"/>
            </a:pPr>
            <a:r>
              <a:rPr lang="en-US" sz="2800" dirty="0" smtClean="0">
                <a:ea typeface="ＭＳ Ｐゴシック" pitchFamily="34" charset="-128"/>
                <a:cs typeface="Arial" pitchFamily="34" charset="0"/>
              </a:rPr>
              <a:t>Must be a patient specimen</a:t>
            </a:r>
          </a:p>
          <a:p>
            <a:pPr>
              <a:lnSpc>
                <a:spcPct val="90000"/>
              </a:lnSpc>
              <a:spcAft>
                <a:spcPts val="600"/>
              </a:spcAft>
              <a:buFont typeface="Wingdings" pitchFamily="2" charset="2"/>
              <a:buChar char="ü"/>
            </a:pPr>
            <a:r>
              <a:rPr lang="en-US" sz="2800" dirty="0" smtClean="0">
                <a:ea typeface="ＭＳ Ｐゴシック" pitchFamily="34" charset="-128"/>
                <a:cs typeface="Arial" pitchFamily="34" charset="0"/>
              </a:rPr>
              <a:t>Professional determination - minimal likelihood of pathogens</a:t>
            </a:r>
          </a:p>
          <a:p>
            <a:pPr>
              <a:lnSpc>
                <a:spcPct val="90000"/>
              </a:lnSpc>
              <a:spcAft>
                <a:spcPts val="600"/>
              </a:spcAft>
              <a:buFont typeface="Wingdings" pitchFamily="2" charset="2"/>
              <a:buChar char="ü"/>
            </a:pPr>
            <a:r>
              <a:rPr lang="en-US" sz="2800" dirty="0" smtClean="0">
                <a:ea typeface="ＭＳ Ｐゴシック" pitchFamily="34" charset="-128"/>
                <a:cs typeface="Arial" pitchFamily="34" charset="0"/>
              </a:rPr>
              <a:t>Must be triple packaged</a:t>
            </a:r>
          </a:p>
          <a:p>
            <a:pPr>
              <a:lnSpc>
                <a:spcPct val="90000"/>
              </a:lnSpc>
              <a:spcAft>
                <a:spcPts val="600"/>
              </a:spcAft>
              <a:buFont typeface="Wingdings" pitchFamily="2" charset="2"/>
              <a:buChar char="ü"/>
            </a:pPr>
            <a:r>
              <a:rPr lang="en-US" sz="2800" dirty="0" smtClean="0">
                <a:ea typeface="ＭＳ Ｐゴシック" pitchFamily="34" charset="-128"/>
                <a:cs typeface="Arial" pitchFamily="34" charset="0"/>
              </a:rPr>
              <a:t>Package marked “Exempt Human Specimen” or “Exempt Animal Specimen”</a:t>
            </a:r>
          </a:p>
        </p:txBody>
      </p:sp>
      <p:pic>
        <p:nvPicPr>
          <p:cNvPr id="41988" name="Picture 4"/>
          <p:cNvPicPr>
            <a:picLocks noGrp="1" noChangeAspect="1" noChangeArrowheads="1"/>
          </p:cNvPicPr>
          <p:nvPr>
            <p:ph sz="half" idx="2"/>
          </p:nvPr>
        </p:nvPicPr>
        <p:blipFill>
          <a:blip r:embed="rId3" cstate="print"/>
          <a:stretch>
            <a:fillRect/>
          </a:stretch>
        </p:blipFill>
        <p:spPr>
          <a:xfrm>
            <a:off x="4629150" y="2368241"/>
            <a:ext cx="3886200" cy="3266106"/>
          </a:xfrm>
        </p:spPr>
      </p:pic>
      <p:sp>
        <p:nvSpPr>
          <p:cNvPr id="41990" name="Slide Number Placeholder 3"/>
          <p:cNvSpPr>
            <a:spLocks noGrp="1"/>
          </p:cNvSpPr>
          <p:nvPr>
            <p:ph type="sldNum" sz="quarter" idx="12"/>
          </p:nvPr>
        </p:nvSpPr>
        <p:spPr>
          <a:noFill/>
        </p:spPr>
        <p:txBody>
          <a:bodyPr/>
          <a:lstStyle/>
          <a:p>
            <a:fld id="{1D45C59A-0102-4080-BF5B-F499D8D59FDC}" type="slidenum">
              <a:rPr lang="en-US" smtClean="0">
                <a:solidFill>
                  <a:srgbClr val="002060"/>
                </a:solidFill>
                <a:latin typeface="Arial" pitchFamily="34" charset="0"/>
              </a:rPr>
              <a:pPr/>
              <a:t>32</a:t>
            </a:fld>
            <a:endParaRPr lang="en-US" smtClean="0">
              <a:solidFill>
                <a:srgbClr val="002060"/>
              </a:solidFill>
              <a:latin typeface="Arial" pitchFamily="34" charset="0"/>
            </a:endParaRPr>
          </a:p>
        </p:txBody>
      </p:sp>
      <p:sp>
        <p:nvSpPr>
          <p:cNvPr id="6" name="Slide Number Placeholder 3"/>
          <p:cNvSpPr txBox="1">
            <a:spLocks/>
          </p:cNvSpPr>
          <p:nvPr/>
        </p:nvSpPr>
        <p:spPr>
          <a:xfrm>
            <a:off x="381000" y="6569075"/>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smtClean="0">
                <a:solidFill>
                  <a:srgbClr val="FFFFFF"/>
                </a:solidFill>
                <a:latin typeface="Arial"/>
                <a:cs typeface="Arial"/>
              </a:rPr>
              <a:t>Slide </a:t>
            </a:r>
            <a:fld id="{43D2EC11-8A9D-4AE6-96AD-543AE6033C24}" type="slidenum">
              <a:rPr lang="en-US" sz="1000" smtClean="0">
                <a:solidFill>
                  <a:srgbClr val="FFFFFF"/>
                </a:solidFill>
                <a:latin typeface="Arial"/>
                <a:cs typeface="Arial"/>
              </a:rPr>
              <a:pPr/>
              <a:t>32</a:t>
            </a:fld>
            <a:endParaRPr lang="en-US" sz="1000" dirty="0">
              <a:solidFill>
                <a:srgbClr val="FFFFFF"/>
              </a:solidFill>
              <a:latin typeface="Arial"/>
              <a:cs typeface="Aria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08259">
                                            <p:txEl>
                                              <p:pRg st="0" end="0"/>
                                            </p:txEl>
                                          </p:spTgt>
                                        </p:tgtEl>
                                        <p:attrNameLst>
                                          <p:attrName>style.visibility</p:attrName>
                                        </p:attrNameLst>
                                      </p:cBhvr>
                                      <p:to>
                                        <p:strVal val="visible"/>
                                      </p:to>
                                    </p:set>
                                    <p:animEffect transition="in" filter="blinds(horizontal)">
                                      <p:cBhvr>
                                        <p:cTn id="7" dur="500"/>
                                        <p:tgtEl>
                                          <p:spTgt spid="6082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08259">
                                            <p:txEl>
                                              <p:pRg st="1" end="1"/>
                                            </p:txEl>
                                          </p:spTgt>
                                        </p:tgtEl>
                                        <p:attrNameLst>
                                          <p:attrName>style.visibility</p:attrName>
                                        </p:attrNameLst>
                                      </p:cBhvr>
                                      <p:to>
                                        <p:strVal val="visible"/>
                                      </p:to>
                                    </p:set>
                                    <p:animEffect transition="in" filter="blinds(horizontal)">
                                      <p:cBhvr>
                                        <p:cTn id="12" dur="500"/>
                                        <p:tgtEl>
                                          <p:spTgt spid="6082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08259">
                                            <p:txEl>
                                              <p:pRg st="2" end="2"/>
                                            </p:txEl>
                                          </p:spTgt>
                                        </p:tgtEl>
                                        <p:attrNameLst>
                                          <p:attrName>style.visibility</p:attrName>
                                        </p:attrNameLst>
                                      </p:cBhvr>
                                      <p:to>
                                        <p:strVal val="visible"/>
                                      </p:to>
                                    </p:set>
                                    <p:animEffect transition="in" filter="blinds(horizontal)">
                                      <p:cBhvr>
                                        <p:cTn id="17" dur="500"/>
                                        <p:tgtEl>
                                          <p:spTgt spid="60825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08259">
                                            <p:txEl>
                                              <p:pRg st="3" end="3"/>
                                            </p:txEl>
                                          </p:spTgt>
                                        </p:tgtEl>
                                        <p:attrNameLst>
                                          <p:attrName>style.visibility</p:attrName>
                                        </p:attrNameLst>
                                      </p:cBhvr>
                                      <p:to>
                                        <p:strVal val="visible"/>
                                      </p:to>
                                    </p:set>
                                    <p:animEffect transition="in" filter="blinds(horizontal)">
                                      <p:cBhvr>
                                        <p:cTn id="22" dur="500"/>
                                        <p:tgtEl>
                                          <p:spTgt spid="60825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226" name="Title 1"/>
          <p:cNvSpPr>
            <a:spLocks noGrp="1"/>
          </p:cNvSpPr>
          <p:nvPr>
            <p:ph type="title"/>
          </p:nvPr>
        </p:nvSpPr>
        <p:spPr>
          <a:xfrm>
            <a:off x="647701" y="212919"/>
            <a:ext cx="6324600" cy="1143000"/>
          </a:xfrm>
        </p:spPr>
        <p:txBody>
          <a:bodyPr>
            <a:normAutofit/>
          </a:bodyPr>
          <a:lstStyle/>
          <a:p>
            <a:r>
              <a:rPr lang="en-US" dirty="0" smtClean="0"/>
              <a:t>Marking &amp; Labeling Overview</a:t>
            </a:r>
          </a:p>
        </p:txBody>
      </p:sp>
      <p:sp>
        <p:nvSpPr>
          <p:cNvPr id="52227" name="Content Placeholder 2"/>
          <p:cNvSpPr>
            <a:spLocks noGrp="1"/>
          </p:cNvSpPr>
          <p:nvPr>
            <p:ph sz="half" idx="1"/>
          </p:nvPr>
        </p:nvSpPr>
        <p:spPr>
          <a:xfrm>
            <a:off x="457200" y="1371601"/>
            <a:ext cx="4191000" cy="3429000"/>
          </a:xfrm>
        </p:spPr>
        <p:txBody>
          <a:bodyPr>
            <a:noAutofit/>
          </a:bodyPr>
          <a:lstStyle/>
          <a:p>
            <a:pPr>
              <a:buNone/>
            </a:pPr>
            <a:r>
              <a:rPr lang="en-US" sz="1600" dirty="0" smtClean="0"/>
              <a:t>Markings provide information on </a:t>
            </a:r>
          </a:p>
          <a:p>
            <a:pPr lvl="1"/>
            <a:r>
              <a:rPr lang="en-US" sz="1600" dirty="0" smtClean="0"/>
              <a:t>Contents of package</a:t>
            </a:r>
          </a:p>
          <a:p>
            <a:pPr lvl="1"/>
            <a:r>
              <a:rPr lang="en-US" sz="1600" dirty="0" smtClean="0"/>
              <a:t>Nature of hazard</a:t>
            </a:r>
          </a:p>
          <a:p>
            <a:pPr lvl="1"/>
            <a:r>
              <a:rPr lang="en-US" sz="1600" dirty="0" smtClean="0"/>
              <a:t>Applicable packaging standards</a:t>
            </a:r>
          </a:p>
          <a:p>
            <a:pPr lvl="1"/>
            <a:r>
              <a:rPr lang="en-US" sz="1600" dirty="0" smtClean="0"/>
              <a:t>Must be clearly visible</a:t>
            </a:r>
          </a:p>
          <a:p>
            <a:pPr>
              <a:buNone/>
            </a:pPr>
            <a:r>
              <a:rPr lang="en-US" sz="1600" dirty="0" smtClean="0"/>
              <a:t>Labels – two types</a:t>
            </a:r>
          </a:p>
          <a:p>
            <a:pPr lvl="1"/>
            <a:r>
              <a:rPr lang="en-US" sz="1600" dirty="0" smtClean="0"/>
              <a:t>Hazard labels required for most   dangerous goods</a:t>
            </a:r>
          </a:p>
          <a:p>
            <a:pPr lvl="2"/>
            <a:r>
              <a:rPr lang="en-US" sz="1600" dirty="0" smtClean="0"/>
              <a:t>Diamond-shaped</a:t>
            </a:r>
          </a:p>
          <a:p>
            <a:pPr lvl="1"/>
            <a:r>
              <a:rPr lang="en-US" sz="1600" dirty="0" smtClean="0"/>
              <a:t>Handling labels required for some dangerous goods</a:t>
            </a:r>
          </a:p>
          <a:p>
            <a:pPr lvl="2"/>
            <a:r>
              <a:rPr lang="en-US" sz="1600" dirty="0" smtClean="0"/>
              <a:t>Various shapes</a:t>
            </a:r>
          </a:p>
          <a:p>
            <a:pPr lvl="1"/>
            <a:r>
              <a:rPr lang="en-US" sz="1600" dirty="0" smtClean="0"/>
              <a:t>Affixed to outside of each package</a:t>
            </a:r>
          </a:p>
          <a:p>
            <a:pPr>
              <a:buNone/>
            </a:pPr>
            <a:endParaRPr lang="en-US" sz="1600" dirty="0" smtClean="0"/>
          </a:p>
        </p:txBody>
      </p:sp>
      <p:pic>
        <p:nvPicPr>
          <p:cNvPr id="52229" name="Picture 6" descr="http://www.ehs.ucsf.edu/Manuals/Images/dry_ice_label.gif"/>
          <p:cNvPicPr>
            <a:picLocks noChangeAspect="1" noChangeArrowheads="1"/>
          </p:cNvPicPr>
          <p:nvPr/>
        </p:nvPicPr>
        <p:blipFill>
          <a:blip r:embed="rId3" cstate="print"/>
          <a:srcRect/>
          <a:stretch>
            <a:fillRect/>
          </a:stretch>
        </p:blipFill>
        <p:spPr bwMode="auto">
          <a:xfrm>
            <a:off x="6705600" y="3733800"/>
            <a:ext cx="2209800" cy="2209800"/>
          </a:xfrm>
          <a:prstGeom prst="rect">
            <a:avLst/>
          </a:prstGeom>
          <a:noFill/>
          <a:ln w="9525">
            <a:noFill/>
            <a:miter lim="800000"/>
            <a:headEnd/>
            <a:tailEnd/>
          </a:ln>
        </p:spPr>
      </p:pic>
      <p:pic>
        <p:nvPicPr>
          <p:cNvPr id="52230" name="Picture 9" descr="UN3373label.jpg"/>
          <p:cNvPicPr>
            <a:picLocks noChangeAspect="1"/>
          </p:cNvPicPr>
          <p:nvPr/>
        </p:nvPicPr>
        <p:blipFill>
          <a:blip r:embed="rId4" cstate="print"/>
          <a:srcRect/>
          <a:stretch>
            <a:fillRect/>
          </a:stretch>
        </p:blipFill>
        <p:spPr bwMode="auto">
          <a:xfrm>
            <a:off x="7010400" y="1416050"/>
            <a:ext cx="1754187" cy="2012950"/>
          </a:xfrm>
          <a:prstGeom prst="rect">
            <a:avLst/>
          </a:prstGeom>
          <a:noFill/>
          <a:ln w="9525">
            <a:noFill/>
            <a:miter lim="800000"/>
            <a:headEnd/>
            <a:tailEnd/>
          </a:ln>
        </p:spPr>
      </p:pic>
      <p:pic>
        <p:nvPicPr>
          <p:cNvPr id="52231" name="Picture 7"/>
          <p:cNvPicPr>
            <a:picLocks noChangeAspect="1" noChangeArrowheads="1"/>
          </p:cNvPicPr>
          <p:nvPr/>
        </p:nvPicPr>
        <p:blipFill>
          <a:blip r:embed="rId5" cstate="print"/>
          <a:srcRect l="2510" t="6174" r="78935" b="6696"/>
          <a:stretch>
            <a:fillRect/>
          </a:stretch>
        </p:blipFill>
        <p:spPr bwMode="auto">
          <a:xfrm>
            <a:off x="914400" y="5003800"/>
            <a:ext cx="1371600" cy="1397000"/>
          </a:xfrm>
          <a:prstGeom prst="rect">
            <a:avLst/>
          </a:prstGeom>
          <a:noFill/>
          <a:ln w="9525">
            <a:noFill/>
            <a:miter lim="800000"/>
            <a:headEnd/>
            <a:tailEnd/>
          </a:ln>
        </p:spPr>
      </p:pic>
      <p:pic>
        <p:nvPicPr>
          <p:cNvPr id="52232" name="Picture 8"/>
          <p:cNvPicPr>
            <a:picLocks noChangeAspect="1" noChangeArrowheads="1"/>
          </p:cNvPicPr>
          <p:nvPr/>
        </p:nvPicPr>
        <p:blipFill>
          <a:blip r:embed="rId6" cstate="print"/>
          <a:srcRect l="2496" t="9804" r="79933" b="9804"/>
          <a:stretch>
            <a:fillRect/>
          </a:stretch>
        </p:blipFill>
        <p:spPr bwMode="auto">
          <a:xfrm>
            <a:off x="2514601" y="5003800"/>
            <a:ext cx="1295400" cy="1422400"/>
          </a:xfrm>
          <a:prstGeom prst="rect">
            <a:avLst/>
          </a:prstGeom>
          <a:noFill/>
          <a:ln w="9525">
            <a:noFill/>
            <a:miter lim="800000"/>
            <a:headEnd/>
            <a:tailEnd/>
          </a:ln>
        </p:spPr>
      </p:pic>
      <p:pic>
        <p:nvPicPr>
          <p:cNvPr id="52234" name="Picture 13" descr="cao label.jpg"/>
          <p:cNvPicPr>
            <a:picLocks noChangeAspect="1"/>
          </p:cNvPicPr>
          <p:nvPr/>
        </p:nvPicPr>
        <p:blipFill>
          <a:blip r:embed="rId7" cstate="print"/>
          <a:srcRect/>
          <a:stretch>
            <a:fillRect/>
          </a:stretch>
        </p:blipFill>
        <p:spPr bwMode="auto">
          <a:xfrm>
            <a:off x="4648200" y="4038600"/>
            <a:ext cx="1853406" cy="1930400"/>
          </a:xfrm>
          <a:prstGeom prst="rect">
            <a:avLst/>
          </a:prstGeom>
          <a:noFill/>
          <a:ln w="9525">
            <a:noFill/>
            <a:miter lim="800000"/>
            <a:headEnd/>
            <a:tailEnd/>
          </a:ln>
        </p:spPr>
      </p:pic>
      <p:pic>
        <p:nvPicPr>
          <p:cNvPr id="52235" name="Picture 14" descr="dothaz6infect.jpg"/>
          <p:cNvPicPr>
            <a:picLocks noChangeAspect="1"/>
          </p:cNvPicPr>
          <p:nvPr/>
        </p:nvPicPr>
        <p:blipFill>
          <a:blip r:embed="rId8" cstate="print"/>
          <a:srcRect/>
          <a:stretch>
            <a:fillRect/>
          </a:stretch>
        </p:blipFill>
        <p:spPr bwMode="auto">
          <a:xfrm>
            <a:off x="4787900" y="1511300"/>
            <a:ext cx="2222500" cy="2222500"/>
          </a:xfrm>
          <a:prstGeom prst="rect">
            <a:avLst/>
          </a:prstGeom>
          <a:noFill/>
          <a:ln w="9525">
            <a:noFill/>
            <a:miter lim="800000"/>
            <a:headEnd/>
            <a:tailEnd/>
          </a:ln>
        </p:spPr>
      </p:pic>
      <p:sp>
        <p:nvSpPr>
          <p:cNvPr id="10" name="Slide Number Placeholder 3"/>
          <p:cNvSpPr txBox="1">
            <a:spLocks/>
          </p:cNvSpPr>
          <p:nvPr/>
        </p:nvSpPr>
        <p:spPr>
          <a:xfrm>
            <a:off x="381000" y="6569075"/>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smtClean="0">
                <a:solidFill>
                  <a:srgbClr val="FFFFFF"/>
                </a:solidFill>
                <a:latin typeface="Arial"/>
                <a:cs typeface="Arial"/>
              </a:rPr>
              <a:t>Slide </a:t>
            </a:r>
            <a:fld id="{43D2EC11-8A9D-4AE6-96AD-543AE6033C24}" type="slidenum">
              <a:rPr lang="en-US" sz="1000" smtClean="0">
                <a:solidFill>
                  <a:srgbClr val="FFFFFF"/>
                </a:solidFill>
                <a:latin typeface="Arial"/>
                <a:cs typeface="Arial"/>
              </a:rPr>
              <a:pPr/>
              <a:t>33</a:t>
            </a:fld>
            <a:endParaRPr lang="en-US" sz="1000" dirty="0">
              <a:solidFill>
                <a:srgbClr val="FFFFFF"/>
              </a:solidFill>
              <a:latin typeface="Arial"/>
              <a:cs typeface="Arial"/>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r>
              <a:rPr lang="en-US" dirty="0" smtClean="0">
                <a:ea typeface="ＭＳ Ｐゴシック" pitchFamily="34" charset="-128"/>
                <a:cs typeface="Arial" pitchFamily="34" charset="0"/>
              </a:rPr>
              <a:t>Marking &amp; Labeling </a:t>
            </a:r>
          </a:p>
        </p:txBody>
      </p:sp>
      <p:sp>
        <p:nvSpPr>
          <p:cNvPr id="8" name="Content Placeholder 7"/>
          <p:cNvSpPr>
            <a:spLocks noGrp="1"/>
          </p:cNvSpPr>
          <p:nvPr>
            <p:ph sz="half" idx="1"/>
          </p:nvPr>
        </p:nvSpPr>
        <p:spPr/>
        <p:txBody>
          <a:bodyPr>
            <a:normAutofit/>
          </a:bodyPr>
          <a:lstStyle/>
          <a:p>
            <a:pPr marL="365760" indent="-365760">
              <a:spcBef>
                <a:spcPct val="50000"/>
              </a:spcBef>
              <a:buFontTx/>
              <a:buChar char="•"/>
            </a:pPr>
            <a:r>
              <a:rPr lang="en-US" dirty="0" smtClean="0">
                <a:solidFill>
                  <a:srgbClr val="000000"/>
                </a:solidFill>
              </a:rPr>
              <a:t>Addresses of shipper and consignee</a:t>
            </a:r>
            <a:endParaRPr lang="en-US" sz="3600" dirty="0" smtClean="0">
              <a:solidFill>
                <a:srgbClr val="000000"/>
              </a:solidFill>
            </a:endParaRPr>
          </a:p>
          <a:p>
            <a:pPr marL="365760" indent="-365760">
              <a:spcBef>
                <a:spcPct val="50000"/>
              </a:spcBef>
              <a:buFontTx/>
              <a:buChar char="•"/>
            </a:pPr>
            <a:r>
              <a:rPr lang="en-US" dirty="0" smtClean="0">
                <a:solidFill>
                  <a:srgbClr val="000000"/>
                </a:solidFill>
              </a:rPr>
              <a:t>Name and Phone number of person responsible</a:t>
            </a:r>
          </a:p>
          <a:p>
            <a:pPr marL="365760" indent="-365760">
              <a:spcBef>
                <a:spcPct val="50000"/>
              </a:spcBef>
              <a:buFontTx/>
              <a:buChar char="•"/>
            </a:pPr>
            <a:r>
              <a:rPr lang="en-US" dirty="0" smtClean="0">
                <a:solidFill>
                  <a:srgbClr val="000000"/>
                </a:solidFill>
              </a:rPr>
              <a:t>Applicable Hazard label for each dangerous good</a:t>
            </a:r>
          </a:p>
          <a:p>
            <a:pPr marL="365760" indent="-365760">
              <a:spcBef>
                <a:spcPct val="50000"/>
              </a:spcBef>
              <a:buFontTx/>
              <a:buChar char="•"/>
            </a:pPr>
            <a:r>
              <a:rPr lang="en-US" dirty="0" smtClean="0">
                <a:solidFill>
                  <a:srgbClr val="000000"/>
                </a:solidFill>
              </a:rPr>
              <a:t>Proper shipping name</a:t>
            </a:r>
          </a:p>
          <a:p>
            <a:pPr marL="365760" indent="-365760">
              <a:spcBef>
                <a:spcPct val="50000"/>
              </a:spcBef>
              <a:buFontTx/>
              <a:buChar char="•"/>
            </a:pPr>
            <a:r>
              <a:rPr lang="en-US" dirty="0" smtClean="0">
                <a:solidFill>
                  <a:srgbClr val="000000"/>
                </a:solidFill>
              </a:rPr>
              <a:t>UN Number </a:t>
            </a:r>
          </a:p>
          <a:p>
            <a:pPr marL="365760" indent="-365760">
              <a:spcBef>
                <a:spcPct val="50000"/>
              </a:spcBef>
              <a:buFontTx/>
              <a:buChar char="•"/>
            </a:pPr>
            <a:r>
              <a:rPr lang="en-US" dirty="0" smtClean="0">
                <a:solidFill>
                  <a:srgbClr val="000000"/>
                </a:solidFill>
              </a:rPr>
              <a:t>Quantity of (Category A and Dry Ice)</a:t>
            </a:r>
          </a:p>
          <a:p>
            <a:endParaRPr lang="en-US" dirty="0"/>
          </a:p>
        </p:txBody>
      </p:sp>
      <p:sp>
        <p:nvSpPr>
          <p:cNvPr id="53254" name="Slide Number Placeholder 3"/>
          <p:cNvSpPr>
            <a:spLocks noGrp="1"/>
          </p:cNvSpPr>
          <p:nvPr>
            <p:ph type="sldNum" sz="quarter" idx="12"/>
          </p:nvPr>
        </p:nvSpPr>
        <p:spPr>
          <a:prstGeom prst="rect">
            <a:avLst/>
          </a:prstGeom>
          <a:noFill/>
        </p:spPr>
        <p:txBody>
          <a:bodyPr/>
          <a:lstStyle/>
          <a:p>
            <a:fld id="{5FBBE7B4-6483-4AD4-AE3E-B67A0CAF4339}" type="slidenum">
              <a:rPr lang="en-US" smtClean="0">
                <a:latin typeface="Arial" pitchFamily="34" charset="0"/>
              </a:rPr>
              <a:pPr/>
              <a:t>34</a:t>
            </a:fld>
            <a:endParaRPr lang="en-US" smtClean="0">
              <a:latin typeface="Arial" pitchFamily="34" charset="0"/>
            </a:endParaRPr>
          </a:p>
        </p:txBody>
      </p:sp>
      <p:sp>
        <p:nvSpPr>
          <p:cNvPr id="5017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50179" name="Picture 3" descr="C:\Users\encook\AppData\Local\Microsoft\Windows\Temporary Internet Files\Content.Outlook\JMWEWDY4\labeling.png"/>
          <p:cNvPicPr>
            <a:picLocks noChangeAspect="1" noChangeArrowheads="1"/>
          </p:cNvPicPr>
          <p:nvPr/>
        </p:nvPicPr>
        <p:blipFill>
          <a:blip r:embed="rId3" cstate="print"/>
          <a:srcRect/>
          <a:stretch>
            <a:fillRect/>
          </a:stretch>
        </p:blipFill>
        <p:spPr bwMode="auto">
          <a:xfrm rot="1560000">
            <a:off x="4856010" y="2078673"/>
            <a:ext cx="4345087" cy="3341850"/>
          </a:xfrm>
          <a:prstGeom prst="rect">
            <a:avLst/>
          </a:prstGeom>
          <a:noFill/>
        </p:spPr>
      </p:pic>
      <p:sp>
        <p:nvSpPr>
          <p:cNvPr id="7" name="Slide Number Placeholder 3"/>
          <p:cNvSpPr txBox="1">
            <a:spLocks/>
          </p:cNvSpPr>
          <p:nvPr/>
        </p:nvSpPr>
        <p:spPr>
          <a:xfrm>
            <a:off x="381000" y="6569075"/>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smtClean="0">
                <a:solidFill>
                  <a:srgbClr val="FFFFFF"/>
                </a:solidFill>
                <a:latin typeface="Arial"/>
                <a:cs typeface="Arial"/>
              </a:rPr>
              <a:t>Slide </a:t>
            </a:r>
            <a:fld id="{43D2EC11-8A9D-4AE6-96AD-543AE6033C24}" type="slidenum">
              <a:rPr lang="en-US" sz="1000" smtClean="0">
                <a:solidFill>
                  <a:srgbClr val="FFFFFF"/>
                </a:solidFill>
                <a:latin typeface="Arial"/>
                <a:cs typeface="Arial"/>
              </a:rPr>
              <a:pPr/>
              <a:t>34</a:t>
            </a:fld>
            <a:endParaRPr lang="en-US" sz="1000" dirty="0">
              <a:solidFill>
                <a:srgbClr val="FFFFFF"/>
              </a:solidFill>
              <a:latin typeface="Arial"/>
              <a:cs typeface="Arial"/>
            </a:endParaRP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038600" y="1447800"/>
            <a:ext cx="4800600" cy="4495800"/>
            <a:chOff x="3581400" y="1143000"/>
            <a:chExt cx="5410200" cy="5029200"/>
          </a:xfrm>
          <a:solidFill>
            <a:schemeClr val="bg1"/>
          </a:solidFill>
        </p:grpSpPr>
        <p:sp>
          <p:nvSpPr>
            <p:cNvPr id="54277" name="AutoShape 3"/>
            <p:cNvSpPr>
              <a:spLocks noChangeArrowheads="1"/>
            </p:cNvSpPr>
            <p:nvPr/>
          </p:nvSpPr>
          <p:spPr bwMode="auto">
            <a:xfrm>
              <a:off x="3581400" y="1143000"/>
              <a:ext cx="5410200" cy="5029200"/>
            </a:xfrm>
            <a:prstGeom prst="cube">
              <a:avLst>
                <a:gd name="adj" fmla="val 23556"/>
              </a:avLst>
            </a:prstGeom>
            <a:grpFill/>
            <a:ln w="57150">
              <a:solidFill>
                <a:srgbClr val="000000"/>
              </a:solidFill>
              <a:miter lim="800000"/>
              <a:headEnd/>
              <a:tailEnd/>
            </a:ln>
          </p:spPr>
          <p:txBody>
            <a:bodyPr wrap="none" anchor="ctr"/>
            <a:lstStyle/>
            <a:p>
              <a:endParaRPr lang="en-US"/>
            </a:p>
          </p:txBody>
        </p:sp>
        <p:grpSp>
          <p:nvGrpSpPr>
            <p:cNvPr id="2" name="Group 4"/>
            <p:cNvGrpSpPr>
              <a:grpSpLocks/>
            </p:cNvGrpSpPr>
            <p:nvPr/>
          </p:nvGrpSpPr>
          <p:grpSpPr bwMode="auto">
            <a:xfrm>
              <a:off x="8229600" y="3276600"/>
              <a:ext cx="457200" cy="2057400"/>
              <a:chOff x="3888" y="2304"/>
              <a:chExt cx="288" cy="1296"/>
            </a:xfrm>
            <a:grpFill/>
          </p:grpSpPr>
          <p:sp>
            <p:nvSpPr>
              <p:cNvPr id="54296" name="AutoShape 5"/>
              <p:cNvSpPr>
                <a:spLocks noChangeArrowheads="1"/>
              </p:cNvSpPr>
              <p:nvPr/>
            </p:nvSpPr>
            <p:spPr bwMode="auto">
              <a:xfrm rot="16200000" flipH="1">
                <a:off x="3384" y="2808"/>
                <a:ext cx="1296" cy="288"/>
              </a:xfrm>
              <a:prstGeom prst="parallelogram">
                <a:avLst>
                  <a:gd name="adj" fmla="val 112500"/>
                </a:avLst>
              </a:prstGeom>
              <a:grpFill/>
              <a:ln w="9525">
                <a:solidFill>
                  <a:srgbClr val="FF0000"/>
                </a:solidFill>
                <a:miter lim="800000"/>
                <a:headEnd/>
                <a:tailEnd/>
              </a:ln>
            </p:spPr>
            <p:txBody>
              <a:bodyPr wrap="none" anchor="ctr"/>
              <a:lstStyle/>
              <a:p>
                <a:endParaRPr lang="en-US"/>
              </a:p>
            </p:txBody>
          </p:sp>
          <p:sp>
            <p:nvSpPr>
              <p:cNvPr id="54297" name="AutoShape 6"/>
              <p:cNvSpPr>
                <a:spLocks noChangeArrowheads="1"/>
              </p:cNvSpPr>
              <p:nvPr/>
            </p:nvSpPr>
            <p:spPr bwMode="auto">
              <a:xfrm>
                <a:off x="4032" y="2496"/>
                <a:ext cx="96" cy="720"/>
              </a:xfrm>
              <a:prstGeom prst="upArrow">
                <a:avLst>
                  <a:gd name="adj1" fmla="val 50000"/>
                  <a:gd name="adj2" fmla="val 187500"/>
                </a:avLst>
              </a:prstGeom>
              <a:solidFill>
                <a:srgbClr val="FF0000"/>
              </a:solidFill>
              <a:ln w="9525">
                <a:solidFill>
                  <a:srgbClr val="FF0000"/>
                </a:solidFill>
                <a:miter lim="800000"/>
                <a:headEnd/>
                <a:tailEnd/>
              </a:ln>
            </p:spPr>
            <p:txBody>
              <a:bodyPr wrap="none" anchor="ctr"/>
              <a:lstStyle/>
              <a:p>
                <a:endParaRPr kumimoji="1" lang="en-US" sz="3000"/>
              </a:p>
            </p:txBody>
          </p:sp>
          <p:sp>
            <p:nvSpPr>
              <p:cNvPr id="54298" name="AutoShape 7"/>
              <p:cNvSpPr>
                <a:spLocks noChangeArrowheads="1"/>
              </p:cNvSpPr>
              <p:nvPr/>
            </p:nvSpPr>
            <p:spPr bwMode="auto">
              <a:xfrm>
                <a:off x="3936" y="2688"/>
                <a:ext cx="96" cy="720"/>
              </a:xfrm>
              <a:prstGeom prst="upArrow">
                <a:avLst>
                  <a:gd name="adj1" fmla="val 50000"/>
                  <a:gd name="adj2" fmla="val 187500"/>
                </a:avLst>
              </a:prstGeom>
              <a:solidFill>
                <a:srgbClr val="FF0000"/>
              </a:solidFill>
              <a:ln w="9525">
                <a:solidFill>
                  <a:srgbClr val="FF0000"/>
                </a:solidFill>
                <a:miter lim="800000"/>
                <a:headEnd/>
                <a:tailEnd/>
              </a:ln>
            </p:spPr>
            <p:txBody>
              <a:bodyPr wrap="none" anchor="ctr"/>
              <a:lstStyle/>
              <a:p>
                <a:endParaRPr kumimoji="1" lang="en-US" sz="3000"/>
              </a:p>
            </p:txBody>
          </p:sp>
        </p:grpSp>
        <p:pic>
          <p:nvPicPr>
            <p:cNvPr id="54279" name="Picture 8" descr="div9 label"/>
            <p:cNvPicPr>
              <a:picLocks noChangeAspect="1" noChangeArrowheads="1"/>
            </p:cNvPicPr>
            <p:nvPr/>
          </p:nvPicPr>
          <p:blipFill>
            <a:blip r:embed="rId3" cstate="print"/>
            <a:srcRect/>
            <a:stretch>
              <a:fillRect/>
            </a:stretch>
          </p:blipFill>
          <p:spPr bwMode="auto">
            <a:xfrm>
              <a:off x="6362700" y="4495800"/>
              <a:ext cx="1295400" cy="1295400"/>
            </a:xfrm>
            <a:prstGeom prst="rect">
              <a:avLst/>
            </a:prstGeom>
            <a:grpFill/>
            <a:ln w="9525">
              <a:noFill/>
              <a:miter lim="800000"/>
              <a:headEnd/>
              <a:tailEnd/>
            </a:ln>
          </p:spPr>
        </p:pic>
        <p:sp>
          <p:nvSpPr>
            <p:cNvPr id="54280" name="Text Box 9"/>
            <p:cNvSpPr txBox="1">
              <a:spLocks noChangeArrowheads="1"/>
            </p:cNvSpPr>
            <p:nvPr/>
          </p:nvSpPr>
          <p:spPr bwMode="auto">
            <a:xfrm>
              <a:off x="5448300" y="4972050"/>
              <a:ext cx="903288" cy="369888"/>
            </a:xfrm>
            <a:prstGeom prst="rect">
              <a:avLst/>
            </a:prstGeom>
            <a:grpFill/>
            <a:ln w="9525">
              <a:noFill/>
              <a:miter lim="800000"/>
              <a:headEnd/>
              <a:tailEnd/>
            </a:ln>
          </p:spPr>
          <p:txBody>
            <a:bodyPr wrap="none">
              <a:spAutoFit/>
            </a:bodyPr>
            <a:lstStyle/>
            <a:p>
              <a:r>
                <a:rPr kumimoji="1" lang="en-US" sz="1800" dirty="0">
                  <a:solidFill>
                    <a:schemeClr val="tx1"/>
                  </a:solidFill>
                </a:rPr>
                <a:t>Dry ice</a:t>
              </a:r>
            </a:p>
          </p:txBody>
        </p:sp>
        <p:sp>
          <p:nvSpPr>
            <p:cNvPr id="54281" name="Text Box 10"/>
            <p:cNvSpPr txBox="1">
              <a:spLocks noChangeArrowheads="1"/>
            </p:cNvSpPr>
            <p:nvPr/>
          </p:nvSpPr>
          <p:spPr bwMode="auto">
            <a:xfrm>
              <a:off x="4376738" y="4986338"/>
              <a:ext cx="1095375" cy="369887"/>
            </a:xfrm>
            <a:prstGeom prst="rect">
              <a:avLst/>
            </a:prstGeom>
            <a:grpFill/>
            <a:ln w="9525">
              <a:noFill/>
              <a:miter lim="800000"/>
              <a:headEnd/>
              <a:tailEnd/>
            </a:ln>
          </p:spPr>
          <p:txBody>
            <a:bodyPr wrap="none">
              <a:spAutoFit/>
            </a:bodyPr>
            <a:lstStyle/>
            <a:p>
              <a:r>
                <a:rPr kumimoji="1" lang="en-US" sz="1800" dirty="0">
                  <a:solidFill>
                    <a:schemeClr val="tx1"/>
                  </a:solidFill>
                </a:rPr>
                <a:t>UN 1845</a:t>
              </a:r>
            </a:p>
          </p:txBody>
        </p:sp>
        <p:sp>
          <p:nvSpPr>
            <p:cNvPr id="54282" name="Text Box 11"/>
            <p:cNvSpPr txBox="1">
              <a:spLocks noChangeArrowheads="1"/>
            </p:cNvSpPr>
            <p:nvPr/>
          </p:nvSpPr>
          <p:spPr bwMode="auto">
            <a:xfrm>
              <a:off x="5334000" y="5334000"/>
              <a:ext cx="557213" cy="369888"/>
            </a:xfrm>
            <a:prstGeom prst="rect">
              <a:avLst/>
            </a:prstGeom>
            <a:grpFill/>
            <a:ln w="9525">
              <a:noFill/>
              <a:miter lim="800000"/>
              <a:headEnd/>
              <a:tailEnd/>
            </a:ln>
          </p:spPr>
          <p:txBody>
            <a:bodyPr wrap="none">
              <a:spAutoFit/>
            </a:bodyPr>
            <a:lstStyle/>
            <a:p>
              <a:r>
                <a:rPr kumimoji="1" lang="en-US" sz="1800" dirty="0">
                  <a:solidFill>
                    <a:schemeClr val="tx1"/>
                  </a:solidFill>
                </a:rPr>
                <a:t>5kg</a:t>
              </a:r>
            </a:p>
          </p:txBody>
        </p:sp>
        <p:sp>
          <p:nvSpPr>
            <p:cNvPr id="54283" name="Text Box 12"/>
            <p:cNvSpPr txBox="1">
              <a:spLocks noChangeArrowheads="1"/>
            </p:cNvSpPr>
            <p:nvPr/>
          </p:nvSpPr>
          <p:spPr bwMode="auto">
            <a:xfrm>
              <a:off x="3629111" y="3341688"/>
              <a:ext cx="1344613" cy="508000"/>
            </a:xfrm>
            <a:prstGeom prst="rect">
              <a:avLst/>
            </a:prstGeom>
            <a:grpFill/>
            <a:ln w="9525">
              <a:noFill/>
              <a:miter lim="800000"/>
              <a:headEnd/>
              <a:tailEnd/>
            </a:ln>
          </p:spPr>
          <p:txBody>
            <a:bodyPr wrap="none">
              <a:spAutoFit/>
            </a:bodyPr>
            <a:lstStyle/>
            <a:p>
              <a:pPr marL="228600" indent="-228600"/>
              <a:r>
                <a:rPr kumimoji="1" lang="en-US" sz="900" dirty="0">
                  <a:solidFill>
                    <a:schemeClr val="tx1"/>
                  </a:solidFill>
                </a:rPr>
                <a:t>To: Eric Cook, MIT</a:t>
              </a:r>
            </a:p>
            <a:p>
              <a:pPr marL="228600" indent="-228600"/>
              <a:r>
                <a:rPr kumimoji="1" lang="en-US" sz="900" dirty="0">
                  <a:solidFill>
                    <a:schemeClr val="tx1"/>
                  </a:solidFill>
                </a:rPr>
                <a:t>77 Massachusetts Ave</a:t>
              </a:r>
            </a:p>
            <a:p>
              <a:pPr marL="228600" indent="-228600"/>
              <a:r>
                <a:rPr kumimoji="1" lang="en-US" sz="900" dirty="0">
                  <a:solidFill>
                    <a:schemeClr val="tx1"/>
                  </a:solidFill>
                </a:rPr>
                <a:t>Cambridge, MA 02139</a:t>
              </a:r>
            </a:p>
          </p:txBody>
        </p:sp>
        <p:sp>
          <p:nvSpPr>
            <p:cNvPr id="54284" name="Text Box 13"/>
            <p:cNvSpPr txBox="1">
              <a:spLocks noChangeArrowheads="1"/>
            </p:cNvSpPr>
            <p:nvPr/>
          </p:nvSpPr>
          <p:spPr bwMode="auto">
            <a:xfrm>
              <a:off x="3629887" y="2579688"/>
              <a:ext cx="1344613" cy="508000"/>
            </a:xfrm>
            <a:prstGeom prst="rect">
              <a:avLst/>
            </a:prstGeom>
            <a:grpFill/>
            <a:ln w="9525">
              <a:noFill/>
              <a:miter lim="800000"/>
              <a:headEnd/>
              <a:tailEnd/>
            </a:ln>
          </p:spPr>
          <p:txBody>
            <a:bodyPr wrap="none">
              <a:spAutoFit/>
            </a:bodyPr>
            <a:lstStyle/>
            <a:p>
              <a:pPr marL="228600" indent="-228600"/>
              <a:r>
                <a:rPr kumimoji="1" lang="en-US" sz="900" dirty="0">
                  <a:solidFill>
                    <a:schemeClr val="tx1"/>
                  </a:solidFill>
                </a:rPr>
                <a:t>From: Stan </a:t>
              </a:r>
              <a:r>
                <a:rPr kumimoji="1" lang="en-US" sz="900" dirty="0" err="1">
                  <a:solidFill>
                    <a:schemeClr val="tx1"/>
                  </a:solidFill>
                </a:rPr>
                <a:t>Sedgewick</a:t>
              </a:r>
              <a:endParaRPr kumimoji="1" lang="en-US" sz="900" dirty="0">
                <a:solidFill>
                  <a:schemeClr val="tx1"/>
                </a:solidFill>
              </a:endParaRPr>
            </a:p>
            <a:p>
              <a:pPr marL="228600" indent="-228600"/>
              <a:r>
                <a:rPr kumimoji="1" lang="en-US" sz="900" dirty="0">
                  <a:solidFill>
                    <a:schemeClr val="tx1"/>
                  </a:solidFill>
                </a:rPr>
                <a:t>ACME Labs</a:t>
              </a:r>
            </a:p>
            <a:p>
              <a:pPr marL="228600" indent="-228600"/>
              <a:r>
                <a:rPr kumimoji="1" lang="en-US" sz="900" dirty="0">
                  <a:solidFill>
                    <a:schemeClr val="tx1"/>
                  </a:solidFill>
                </a:rPr>
                <a:t>Aberdeen, WI 28471</a:t>
              </a:r>
            </a:p>
          </p:txBody>
        </p:sp>
        <p:sp>
          <p:nvSpPr>
            <p:cNvPr id="54285" name="Text Box 18"/>
            <p:cNvSpPr txBox="1">
              <a:spLocks noChangeArrowheads="1"/>
            </p:cNvSpPr>
            <p:nvPr/>
          </p:nvSpPr>
          <p:spPr bwMode="auto">
            <a:xfrm>
              <a:off x="5257800" y="2514600"/>
              <a:ext cx="1344613" cy="369888"/>
            </a:xfrm>
            <a:prstGeom prst="rect">
              <a:avLst/>
            </a:prstGeom>
            <a:grpFill/>
            <a:ln w="9525">
              <a:noFill/>
              <a:miter lim="800000"/>
              <a:headEnd/>
              <a:tailEnd/>
            </a:ln>
          </p:spPr>
          <p:txBody>
            <a:bodyPr wrap="none">
              <a:spAutoFit/>
            </a:bodyPr>
            <a:lstStyle/>
            <a:p>
              <a:r>
                <a:rPr kumimoji="1" lang="en-US" sz="900" dirty="0">
                  <a:solidFill>
                    <a:schemeClr val="tx1"/>
                  </a:solidFill>
                </a:rPr>
                <a:t>Infectious Substances,</a:t>
              </a:r>
            </a:p>
            <a:p>
              <a:r>
                <a:rPr kumimoji="1" lang="en-US" sz="900" dirty="0">
                  <a:solidFill>
                    <a:schemeClr val="tx1"/>
                  </a:solidFill>
                </a:rPr>
                <a:t>affecting humans</a:t>
              </a:r>
            </a:p>
          </p:txBody>
        </p:sp>
        <p:sp>
          <p:nvSpPr>
            <p:cNvPr id="54286" name="Text Box 20"/>
            <p:cNvSpPr txBox="1">
              <a:spLocks noChangeArrowheads="1"/>
            </p:cNvSpPr>
            <p:nvPr/>
          </p:nvSpPr>
          <p:spPr bwMode="auto">
            <a:xfrm>
              <a:off x="6553200" y="2514600"/>
              <a:ext cx="639763" cy="230188"/>
            </a:xfrm>
            <a:prstGeom prst="rect">
              <a:avLst/>
            </a:prstGeom>
            <a:grpFill/>
            <a:ln w="9525">
              <a:noFill/>
              <a:miter lim="800000"/>
              <a:headEnd/>
              <a:tailEnd/>
            </a:ln>
          </p:spPr>
          <p:txBody>
            <a:bodyPr wrap="none">
              <a:spAutoFit/>
            </a:bodyPr>
            <a:lstStyle/>
            <a:p>
              <a:r>
                <a:rPr kumimoji="1" lang="en-US" sz="900" dirty="0">
                  <a:solidFill>
                    <a:schemeClr val="tx1"/>
                  </a:solidFill>
                </a:rPr>
                <a:t>UN 2814</a:t>
              </a:r>
            </a:p>
          </p:txBody>
        </p:sp>
        <p:sp>
          <p:nvSpPr>
            <p:cNvPr id="54287" name="Text Box 21"/>
            <p:cNvSpPr txBox="1">
              <a:spLocks noChangeArrowheads="1"/>
            </p:cNvSpPr>
            <p:nvPr/>
          </p:nvSpPr>
          <p:spPr bwMode="auto">
            <a:xfrm>
              <a:off x="5562600" y="3276600"/>
              <a:ext cx="466725" cy="230188"/>
            </a:xfrm>
            <a:prstGeom prst="rect">
              <a:avLst/>
            </a:prstGeom>
            <a:grpFill/>
            <a:ln w="9525">
              <a:noFill/>
              <a:miter lim="800000"/>
              <a:headEnd/>
              <a:tailEnd/>
            </a:ln>
          </p:spPr>
          <p:txBody>
            <a:bodyPr wrap="none">
              <a:spAutoFit/>
            </a:bodyPr>
            <a:lstStyle/>
            <a:p>
              <a:r>
                <a:rPr kumimoji="1" lang="en-US" sz="900" dirty="0">
                  <a:solidFill>
                    <a:schemeClr val="tx1"/>
                  </a:solidFill>
                </a:rPr>
                <a:t>10 ml</a:t>
              </a:r>
            </a:p>
          </p:txBody>
        </p:sp>
        <p:pic>
          <p:nvPicPr>
            <p:cNvPr id="54288" name="Picture 24" descr="UnMark"/>
            <p:cNvPicPr>
              <a:picLocks noChangeAspect="1" noChangeArrowheads="1"/>
            </p:cNvPicPr>
            <p:nvPr/>
          </p:nvPicPr>
          <p:blipFill>
            <a:blip r:embed="rId4" cstate="print"/>
            <a:srcRect/>
            <a:stretch>
              <a:fillRect/>
            </a:stretch>
          </p:blipFill>
          <p:spPr bwMode="auto">
            <a:xfrm>
              <a:off x="3733800" y="5715000"/>
              <a:ext cx="1752600" cy="381000"/>
            </a:xfrm>
            <a:prstGeom prst="rect">
              <a:avLst/>
            </a:prstGeom>
            <a:grpFill/>
            <a:ln w="9525">
              <a:noFill/>
              <a:miter lim="800000"/>
              <a:headEnd/>
              <a:tailEnd/>
            </a:ln>
          </p:spPr>
        </p:pic>
        <p:sp>
          <p:nvSpPr>
            <p:cNvPr id="30" name="Oval 29"/>
            <p:cNvSpPr/>
            <p:nvPr/>
          </p:nvSpPr>
          <p:spPr bwMode="auto">
            <a:xfrm>
              <a:off x="4319605" y="4933683"/>
              <a:ext cx="1190625" cy="533400"/>
            </a:xfrm>
            <a:prstGeom prst="ellipse">
              <a:avLst/>
            </a:prstGeom>
            <a:noFill/>
            <a:ln>
              <a:solidFill>
                <a:srgbClr val="00B0F0"/>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a:defRPr/>
              </a:pPr>
              <a:endParaRPr lang="en-US">
                <a:solidFill>
                  <a:schemeClr val="bg1"/>
                </a:solidFill>
              </a:endParaRPr>
            </a:p>
          </p:txBody>
        </p:sp>
        <p:pic>
          <p:nvPicPr>
            <p:cNvPr id="31" name="Picture 24" descr="dothaz6infect.jpg"/>
            <p:cNvPicPr>
              <a:picLocks noChangeAspect="1"/>
            </p:cNvPicPr>
            <p:nvPr/>
          </p:nvPicPr>
          <p:blipFill rotWithShape="1">
            <a:blip r:embed="rId5" cstate="print"/>
            <a:srcRect l="1658" t="1645"/>
            <a:stretch/>
          </p:blipFill>
          <p:spPr bwMode="auto">
            <a:xfrm>
              <a:off x="6360453" y="3086956"/>
              <a:ext cx="1273930" cy="1274090"/>
            </a:xfrm>
            <a:prstGeom prst="rect">
              <a:avLst/>
            </a:prstGeom>
            <a:grpFill/>
            <a:ln w="9525">
              <a:noFill/>
              <a:miter lim="800000"/>
              <a:headEnd/>
              <a:tailEnd/>
            </a:ln>
          </p:spPr>
        </p:pic>
        <p:sp>
          <p:nvSpPr>
            <p:cNvPr id="29" name="Oval 28"/>
            <p:cNvSpPr/>
            <p:nvPr/>
          </p:nvSpPr>
          <p:spPr bwMode="auto">
            <a:xfrm>
              <a:off x="6579507" y="2421610"/>
              <a:ext cx="608693" cy="466725"/>
            </a:xfrm>
            <a:prstGeom prst="ellipse">
              <a:avLst/>
            </a:prstGeom>
            <a:noFill/>
            <a:ln>
              <a:solidFill>
                <a:srgbClr val="00B0F0"/>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a:defRPr/>
              </a:pPr>
              <a:endParaRPr lang="en-US">
                <a:solidFill>
                  <a:schemeClr val="bg1"/>
                </a:solidFill>
              </a:endParaRPr>
            </a:p>
          </p:txBody>
        </p:sp>
      </p:grpSp>
      <p:sp>
        <p:nvSpPr>
          <p:cNvPr id="54274" name="Title 1"/>
          <p:cNvSpPr>
            <a:spLocks noGrp="1"/>
          </p:cNvSpPr>
          <p:nvPr>
            <p:ph type="title"/>
          </p:nvPr>
        </p:nvSpPr>
        <p:spPr>
          <a:xfrm>
            <a:off x="571500" y="304800"/>
            <a:ext cx="5867400" cy="1143000"/>
          </a:xfrm>
        </p:spPr>
        <p:txBody>
          <a:bodyPr>
            <a:noAutofit/>
          </a:bodyPr>
          <a:lstStyle/>
          <a:p>
            <a:r>
              <a:rPr lang="en-US" sz="3600" dirty="0" smtClean="0"/>
              <a:t>Proper Shipping Names and UN ID Numbers</a:t>
            </a:r>
          </a:p>
        </p:txBody>
      </p:sp>
      <p:sp>
        <p:nvSpPr>
          <p:cNvPr id="54275" name="Content Placeholder 2"/>
          <p:cNvSpPr>
            <a:spLocks noGrp="1"/>
          </p:cNvSpPr>
          <p:nvPr>
            <p:ph sz="half" idx="1"/>
          </p:nvPr>
        </p:nvSpPr>
        <p:spPr>
          <a:xfrm>
            <a:off x="381000" y="1982240"/>
            <a:ext cx="3429000" cy="3835628"/>
          </a:xfrm>
        </p:spPr>
        <p:txBody>
          <a:bodyPr>
            <a:normAutofit/>
          </a:bodyPr>
          <a:lstStyle/>
          <a:p>
            <a:r>
              <a:rPr lang="en-US" dirty="0" smtClean="0"/>
              <a:t>The name must appear exactly </a:t>
            </a:r>
            <a:r>
              <a:rPr lang="en-US" dirty="0" smtClean="0">
                <a:solidFill>
                  <a:srgbClr val="354595"/>
                </a:solidFill>
              </a:rPr>
              <a:t>(no abbreviation, no spelling errors, no extra information) </a:t>
            </a:r>
            <a:r>
              <a:rPr lang="en-US" dirty="0" smtClean="0"/>
              <a:t>on both the package and the paperwork</a:t>
            </a:r>
          </a:p>
          <a:p>
            <a:pPr marL="0" indent="0">
              <a:buNone/>
            </a:pPr>
            <a:endParaRPr lang="en-US" dirty="0" smtClean="0"/>
          </a:p>
          <a:p>
            <a:r>
              <a:rPr lang="en-US" dirty="0" smtClean="0"/>
              <a:t>The UN ID number always is listed next to the name</a:t>
            </a:r>
          </a:p>
        </p:txBody>
      </p:sp>
      <p:sp>
        <p:nvSpPr>
          <p:cNvPr id="54276" name="Slide Number Placeholder 4"/>
          <p:cNvSpPr>
            <a:spLocks noGrp="1"/>
          </p:cNvSpPr>
          <p:nvPr>
            <p:ph type="sldNum" sz="quarter" idx="12"/>
          </p:nvPr>
        </p:nvSpPr>
        <p:spPr>
          <a:noFill/>
        </p:spPr>
        <p:txBody>
          <a:bodyPr/>
          <a:lstStyle/>
          <a:p>
            <a:fld id="{2B044001-5FDD-454F-913A-C49B64C6FA84}" type="slidenum">
              <a:rPr lang="en-US" smtClean="0">
                <a:latin typeface="Arial" pitchFamily="34" charset="0"/>
              </a:rPr>
              <a:pPr/>
              <a:t>35</a:t>
            </a:fld>
            <a:endParaRPr lang="en-US" smtClean="0">
              <a:latin typeface="Arial" pitchFamily="34" charset="0"/>
            </a:endParaRPr>
          </a:p>
        </p:txBody>
      </p:sp>
      <p:sp>
        <p:nvSpPr>
          <p:cNvPr id="24" name="Slide Number Placeholder 3"/>
          <p:cNvSpPr txBox="1">
            <a:spLocks/>
          </p:cNvSpPr>
          <p:nvPr/>
        </p:nvSpPr>
        <p:spPr>
          <a:xfrm>
            <a:off x="381000" y="6569075"/>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smtClean="0">
                <a:solidFill>
                  <a:srgbClr val="FFFFFF"/>
                </a:solidFill>
                <a:latin typeface="Arial"/>
                <a:cs typeface="Arial"/>
              </a:rPr>
              <a:t>Slide </a:t>
            </a:r>
            <a:fld id="{43D2EC11-8A9D-4AE6-96AD-543AE6033C24}" type="slidenum">
              <a:rPr lang="en-US" sz="1000" smtClean="0">
                <a:solidFill>
                  <a:srgbClr val="FFFFFF"/>
                </a:solidFill>
                <a:latin typeface="Arial"/>
                <a:cs typeface="Arial"/>
              </a:rPr>
              <a:pPr/>
              <a:t>35</a:t>
            </a:fld>
            <a:endParaRPr lang="en-US" sz="1000" dirty="0">
              <a:solidFill>
                <a:srgbClr val="FFFFFF"/>
              </a:solidFill>
              <a:latin typeface="Arial"/>
              <a:cs typeface="Aria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 name="Title 11"/>
          <p:cNvSpPr>
            <a:spLocks noGrp="1"/>
          </p:cNvSpPr>
          <p:nvPr>
            <p:ph type="title"/>
          </p:nvPr>
        </p:nvSpPr>
        <p:spPr>
          <a:xfrm>
            <a:off x="800877" y="184337"/>
            <a:ext cx="5867400" cy="1143000"/>
          </a:xfrm>
        </p:spPr>
        <p:txBody>
          <a:bodyPr>
            <a:normAutofit/>
          </a:bodyPr>
          <a:lstStyle/>
          <a:p>
            <a:r>
              <a:rPr lang="en-US" dirty="0" smtClean="0">
                <a:ea typeface="ＭＳ Ｐゴシック" pitchFamily="34" charset="-128"/>
              </a:rPr>
              <a:t>Shipping with Overpacks</a:t>
            </a:r>
            <a:endParaRPr lang="en-US" dirty="0"/>
          </a:p>
        </p:txBody>
      </p:sp>
      <p:sp>
        <p:nvSpPr>
          <p:cNvPr id="13" name="Content Placeholder 12"/>
          <p:cNvSpPr>
            <a:spLocks noGrp="1"/>
          </p:cNvSpPr>
          <p:nvPr>
            <p:ph idx="1"/>
          </p:nvPr>
        </p:nvSpPr>
        <p:spPr>
          <a:xfrm>
            <a:off x="457200" y="1447801"/>
            <a:ext cx="4724400" cy="4571999"/>
          </a:xfrm>
        </p:spPr>
        <p:txBody>
          <a:bodyPr>
            <a:normAutofit/>
          </a:bodyPr>
          <a:lstStyle/>
          <a:p>
            <a:pPr marL="365760" indent="-365760"/>
            <a:r>
              <a:rPr kumimoji="1" lang="en-US" dirty="0" smtClean="0"/>
              <a:t>Overpacks may contain one or more inner packages and may be used with Dry Ice</a:t>
            </a:r>
          </a:p>
          <a:p>
            <a:pPr marL="365760" indent="-365760"/>
            <a:endParaRPr kumimoji="1" lang="en-US" dirty="0" smtClean="0"/>
          </a:p>
          <a:p>
            <a:pPr marL="365760" indent="-365760"/>
            <a:r>
              <a:rPr kumimoji="1" lang="en-US" dirty="0" smtClean="0"/>
              <a:t>Each inner package must contain only the maximum quantity allowed under the List of Dangerous Goods</a:t>
            </a:r>
          </a:p>
          <a:p>
            <a:pPr marL="365760" indent="-365760"/>
            <a:endParaRPr kumimoji="1" lang="en-US" dirty="0" smtClean="0"/>
          </a:p>
          <a:p>
            <a:pPr marL="365760" indent="-365760"/>
            <a:r>
              <a:rPr kumimoji="1" lang="en-US" dirty="0" smtClean="0"/>
              <a:t>Overpacks must be marked &amp; labeled exactly as the inner packages</a:t>
            </a:r>
          </a:p>
          <a:p>
            <a:pPr marL="365760" indent="-365760"/>
            <a:endParaRPr kumimoji="1" lang="en-US" dirty="0" smtClean="0"/>
          </a:p>
          <a:p>
            <a:pPr marL="365760" indent="-365760"/>
            <a:r>
              <a:rPr kumimoji="1" lang="en-US" dirty="0" smtClean="0"/>
              <a:t>The word OVERPACK must appear on the outside</a:t>
            </a:r>
          </a:p>
        </p:txBody>
      </p:sp>
      <p:grpSp>
        <p:nvGrpSpPr>
          <p:cNvPr id="6" name="Group 5"/>
          <p:cNvGrpSpPr/>
          <p:nvPr/>
        </p:nvGrpSpPr>
        <p:grpSpPr>
          <a:xfrm>
            <a:off x="5368080" y="1981200"/>
            <a:ext cx="3394920" cy="3276600"/>
            <a:chOff x="1372170" y="1219200"/>
            <a:chExt cx="6095430" cy="5181600"/>
          </a:xfrm>
        </p:grpSpPr>
        <p:sp>
          <p:nvSpPr>
            <p:cNvPr id="8" name="AutoShape 15"/>
            <p:cNvSpPr>
              <a:spLocks noChangeArrowheads="1"/>
            </p:cNvSpPr>
            <p:nvPr/>
          </p:nvSpPr>
          <p:spPr bwMode="auto">
            <a:xfrm>
              <a:off x="1447800" y="3733800"/>
              <a:ext cx="6019800" cy="2667000"/>
            </a:xfrm>
            <a:prstGeom prst="cube">
              <a:avLst>
                <a:gd name="adj" fmla="val 23556"/>
              </a:avLst>
            </a:prstGeom>
            <a:solidFill>
              <a:schemeClr val="bg1"/>
            </a:solidFill>
            <a:ln w="57150">
              <a:solidFill>
                <a:srgbClr val="000000"/>
              </a:solidFill>
              <a:miter lim="800000"/>
              <a:headEnd/>
              <a:tailEnd/>
            </a:ln>
          </p:spPr>
          <p:txBody>
            <a:bodyPr wrap="none" anchor="ctr"/>
            <a:lstStyle/>
            <a:p>
              <a:pPr algn="l"/>
              <a:endParaRPr kumimoji="1" lang="en-US" sz="800">
                <a:solidFill>
                  <a:schemeClr val="tx1"/>
                </a:solidFill>
              </a:endParaRPr>
            </a:p>
            <a:p>
              <a:pPr algn="l"/>
              <a:endParaRPr lang="en-US">
                <a:solidFill>
                  <a:schemeClr val="tx1"/>
                </a:solidFill>
              </a:endParaRPr>
            </a:p>
          </p:txBody>
        </p:sp>
        <p:pic>
          <p:nvPicPr>
            <p:cNvPr id="9" name="Picture 22" descr="dothaz6infect.jpg"/>
            <p:cNvPicPr>
              <a:picLocks noChangeAspect="1"/>
            </p:cNvPicPr>
            <p:nvPr/>
          </p:nvPicPr>
          <p:blipFill rotWithShape="1">
            <a:blip r:embed="rId3" cstate="print"/>
            <a:srcRect l="2206" t="1716"/>
            <a:stretch/>
          </p:blipFill>
          <p:spPr bwMode="auto">
            <a:xfrm>
              <a:off x="5410200" y="4568824"/>
              <a:ext cx="1266825" cy="1273175"/>
            </a:xfrm>
            <a:prstGeom prst="rect">
              <a:avLst/>
            </a:prstGeom>
            <a:noFill/>
            <a:ln w="9525">
              <a:noFill/>
              <a:miter lim="800000"/>
              <a:headEnd/>
              <a:tailEnd/>
            </a:ln>
          </p:spPr>
        </p:pic>
        <p:sp>
          <p:nvSpPr>
            <p:cNvPr id="10" name="Rectangle 18"/>
            <p:cNvSpPr>
              <a:spLocks noChangeArrowheads="1"/>
            </p:cNvSpPr>
            <p:nvPr/>
          </p:nvSpPr>
          <p:spPr bwMode="auto">
            <a:xfrm>
              <a:off x="1372170" y="4375298"/>
              <a:ext cx="1899806" cy="584060"/>
            </a:xfrm>
            <a:prstGeom prst="rect">
              <a:avLst/>
            </a:prstGeom>
            <a:noFill/>
            <a:ln w="57150">
              <a:noFill/>
              <a:miter lim="800000"/>
              <a:headEnd/>
              <a:tailEnd/>
            </a:ln>
          </p:spPr>
          <p:txBody>
            <a:bodyPr wrap="square">
              <a:spAutoFit/>
            </a:bodyPr>
            <a:lstStyle/>
            <a:p>
              <a:pPr algn="l"/>
              <a:r>
                <a:rPr kumimoji="1" lang="en-US" sz="600" dirty="0" smtClean="0"/>
                <a:t>From: </a:t>
              </a:r>
              <a:r>
                <a:rPr kumimoji="1" lang="en-US" sz="600" dirty="0" smtClean="0">
                  <a:solidFill>
                    <a:schemeClr val="tx1"/>
                  </a:solidFill>
                </a:rPr>
                <a:t>ABC </a:t>
              </a:r>
              <a:r>
                <a:rPr kumimoji="1" lang="en-US" sz="600" dirty="0">
                  <a:solidFill>
                    <a:schemeClr val="tx1"/>
                  </a:solidFill>
                </a:rPr>
                <a:t>Labs</a:t>
              </a:r>
            </a:p>
            <a:p>
              <a:pPr algn="l"/>
              <a:r>
                <a:rPr kumimoji="1" lang="en-US" sz="600" dirty="0" smtClean="0">
                  <a:solidFill>
                    <a:schemeClr val="tx1"/>
                  </a:solidFill>
                </a:rPr>
                <a:t>           123 </a:t>
              </a:r>
              <a:r>
                <a:rPr kumimoji="1" lang="en-US" sz="600" dirty="0" smtClean="0"/>
                <a:t>Ma</a:t>
              </a:r>
              <a:r>
                <a:rPr kumimoji="1" lang="en-US" sz="600" dirty="0" smtClean="0">
                  <a:solidFill>
                    <a:schemeClr val="tx1"/>
                  </a:solidFill>
                </a:rPr>
                <a:t>in </a:t>
              </a:r>
              <a:r>
                <a:rPr kumimoji="1" lang="en-US" sz="600" dirty="0">
                  <a:solidFill>
                    <a:schemeClr val="tx1"/>
                  </a:solidFill>
                </a:rPr>
                <a:t>Street</a:t>
              </a:r>
            </a:p>
            <a:p>
              <a:pPr algn="l"/>
              <a:r>
                <a:rPr kumimoji="1" lang="en-US" sz="600" dirty="0" smtClean="0">
                  <a:solidFill>
                    <a:schemeClr val="tx1"/>
                  </a:solidFill>
                </a:rPr>
                <a:t>           Atlanta</a:t>
              </a:r>
              <a:r>
                <a:rPr kumimoji="1" lang="en-US" sz="600" dirty="0">
                  <a:solidFill>
                    <a:schemeClr val="tx1"/>
                  </a:solidFill>
                </a:rPr>
                <a:t>, GA 12345</a:t>
              </a:r>
            </a:p>
          </p:txBody>
        </p:sp>
        <p:sp>
          <p:nvSpPr>
            <p:cNvPr id="11" name="Rectangle 27"/>
            <p:cNvSpPr>
              <a:spLocks noChangeArrowheads="1"/>
            </p:cNvSpPr>
            <p:nvPr/>
          </p:nvSpPr>
          <p:spPr bwMode="auto">
            <a:xfrm rot="10800000" flipV="1">
              <a:off x="1379391" y="5190756"/>
              <a:ext cx="1778577" cy="584060"/>
            </a:xfrm>
            <a:prstGeom prst="rect">
              <a:avLst/>
            </a:prstGeom>
            <a:noFill/>
            <a:ln w="57150">
              <a:noFill/>
              <a:miter lim="800000"/>
              <a:headEnd/>
              <a:tailEnd/>
            </a:ln>
          </p:spPr>
          <p:txBody>
            <a:bodyPr wrap="square">
              <a:spAutoFit/>
            </a:bodyPr>
            <a:lstStyle/>
            <a:p>
              <a:pPr algn="l"/>
              <a:r>
                <a:rPr kumimoji="1" lang="en-US" sz="600" dirty="0" smtClean="0">
                  <a:solidFill>
                    <a:schemeClr val="tx1"/>
                  </a:solidFill>
                </a:rPr>
                <a:t>To: XYZ </a:t>
              </a:r>
              <a:r>
                <a:rPr kumimoji="1" lang="en-US" sz="600" dirty="0">
                  <a:solidFill>
                    <a:schemeClr val="tx1"/>
                  </a:solidFill>
                </a:rPr>
                <a:t>Receiving</a:t>
              </a:r>
            </a:p>
            <a:p>
              <a:pPr algn="l"/>
              <a:r>
                <a:rPr kumimoji="1" lang="en-US" sz="600" dirty="0" smtClean="0">
                  <a:solidFill>
                    <a:schemeClr val="tx1"/>
                  </a:solidFill>
                </a:rPr>
                <a:t>       321 </a:t>
              </a:r>
              <a:r>
                <a:rPr kumimoji="1" lang="en-US" sz="600" dirty="0">
                  <a:solidFill>
                    <a:schemeClr val="tx1"/>
                  </a:solidFill>
                </a:rPr>
                <a:t>Center Ave</a:t>
              </a:r>
            </a:p>
            <a:p>
              <a:pPr algn="l"/>
              <a:r>
                <a:rPr kumimoji="1" lang="en-US" sz="600" dirty="0" smtClean="0">
                  <a:solidFill>
                    <a:schemeClr val="tx1"/>
                  </a:solidFill>
                </a:rPr>
                <a:t>       Boston</a:t>
              </a:r>
              <a:r>
                <a:rPr kumimoji="1" lang="en-US" sz="600" dirty="0">
                  <a:solidFill>
                    <a:schemeClr val="tx1"/>
                  </a:solidFill>
                </a:rPr>
                <a:t>, MA 54321</a:t>
              </a:r>
            </a:p>
          </p:txBody>
        </p:sp>
        <p:sp>
          <p:nvSpPr>
            <p:cNvPr id="14" name="Rectangle 33"/>
            <p:cNvSpPr>
              <a:spLocks noChangeArrowheads="1"/>
            </p:cNvSpPr>
            <p:nvPr/>
          </p:nvSpPr>
          <p:spPr bwMode="auto">
            <a:xfrm>
              <a:off x="3499999" y="4572000"/>
              <a:ext cx="2438400" cy="876090"/>
            </a:xfrm>
            <a:prstGeom prst="rect">
              <a:avLst/>
            </a:prstGeom>
            <a:noFill/>
            <a:ln w="57150">
              <a:noFill/>
              <a:miter lim="800000"/>
              <a:headEnd/>
              <a:tailEnd/>
            </a:ln>
          </p:spPr>
          <p:txBody>
            <a:bodyPr>
              <a:spAutoFit/>
            </a:bodyPr>
            <a:lstStyle/>
            <a:p>
              <a:pPr algn="l"/>
              <a:r>
                <a:rPr kumimoji="1" lang="en-US" sz="1000" dirty="0">
                  <a:solidFill>
                    <a:schemeClr val="tx1"/>
                  </a:solidFill>
                </a:rPr>
                <a:t>Infectious substance, </a:t>
              </a:r>
            </a:p>
            <a:p>
              <a:pPr algn="l"/>
              <a:r>
                <a:rPr kumimoji="1" lang="en-US" sz="1000" dirty="0">
                  <a:solidFill>
                    <a:schemeClr val="tx1"/>
                  </a:solidFill>
                </a:rPr>
                <a:t>affecting humans </a:t>
              </a:r>
            </a:p>
            <a:p>
              <a:pPr algn="l"/>
              <a:r>
                <a:rPr kumimoji="1" lang="en-US" sz="1000" dirty="0" smtClean="0">
                  <a:solidFill>
                    <a:schemeClr val="tx1"/>
                  </a:solidFill>
                </a:rPr>
                <a:t>UN </a:t>
              </a:r>
              <a:r>
                <a:rPr kumimoji="1" lang="en-US" sz="1000" dirty="0">
                  <a:solidFill>
                    <a:schemeClr val="tx1"/>
                  </a:solidFill>
                </a:rPr>
                <a:t>2814</a:t>
              </a:r>
            </a:p>
          </p:txBody>
        </p:sp>
        <p:sp>
          <p:nvSpPr>
            <p:cNvPr id="15" name="Rectangle 42"/>
            <p:cNvSpPr>
              <a:spLocks noChangeArrowheads="1"/>
            </p:cNvSpPr>
            <p:nvPr/>
          </p:nvSpPr>
          <p:spPr bwMode="auto">
            <a:xfrm>
              <a:off x="4594509" y="5047408"/>
              <a:ext cx="962386" cy="389373"/>
            </a:xfrm>
            <a:prstGeom prst="rect">
              <a:avLst/>
            </a:prstGeom>
            <a:noFill/>
            <a:ln w="57150">
              <a:noFill/>
              <a:miter lim="800000"/>
              <a:headEnd/>
              <a:tailEnd/>
            </a:ln>
          </p:spPr>
          <p:txBody>
            <a:bodyPr wrap="none">
              <a:spAutoFit/>
            </a:bodyPr>
            <a:lstStyle/>
            <a:p>
              <a:pPr algn="l"/>
              <a:r>
                <a:rPr kumimoji="1" lang="en-US" sz="1000" dirty="0">
                  <a:solidFill>
                    <a:schemeClr val="tx1"/>
                  </a:solidFill>
                </a:rPr>
                <a:t>200mL</a:t>
              </a:r>
            </a:p>
          </p:txBody>
        </p:sp>
        <p:sp>
          <p:nvSpPr>
            <p:cNvPr id="16" name="Rectangle 50"/>
            <p:cNvSpPr>
              <a:spLocks noChangeArrowheads="1"/>
            </p:cNvSpPr>
            <p:nvPr/>
          </p:nvSpPr>
          <p:spPr bwMode="auto">
            <a:xfrm>
              <a:off x="3773627" y="5798288"/>
              <a:ext cx="1569961" cy="486717"/>
            </a:xfrm>
            <a:prstGeom prst="rect">
              <a:avLst/>
            </a:prstGeom>
            <a:noFill/>
            <a:ln w="57150">
              <a:noFill/>
              <a:miter lim="800000"/>
              <a:headEnd/>
              <a:tailEnd/>
            </a:ln>
          </p:spPr>
          <p:txBody>
            <a:bodyPr wrap="none">
              <a:spAutoFit/>
            </a:bodyPr>
            <a:lstStyle/>
            <a:p>
              <a:pPr algn="l"/>
              <a:r>
                <a:rPr kumimoji="1" lang="en-US" sz="1400" dirty="0">
                  <a:solidFill>
                    <a:schemeClr val="tx1"/>
                  </a:solidFill>
                </a:rPr>
                <a:t>Overpack</a:t>
              </a:r>
            </a:p>
          </p:txBody>
        </p:sp>
        <p:grpSp>
          <p:nvGrpSpPr>
            <p:cNvPr id="17" name="Group 51"/>
            <p:cNvGrpSpPr>
              <a:grpSpLocks/>
            </p:cNvGrpSpPr>
            <p:nvPr/>
          </p:nvGrpSpPr>
          <p:grpSpPr bwMode="auto">
            <a:xfrm>
              <a:off x="6934200" y="4114800"/>
              <a:ext cx="457200" cy="2057400"/>
              <a:chOff x="3888" y="2304"/>
              <a:chExt cx="288" cy="1296"/>
            </a:xfrm>
          </p:grpSpPr>
          <p:sp>
            <p:nvSpPr>
              <p:cNvPr id="25" name="AutoShape 52"/>
              <p:cNvSpPr>
                <a:spLocks noChangeArrowheads="1"/>
              </p:cNvSpPr>
              <p:nvPr/>
            </p:nvSpPr>
            <p:spPr bwMode="auto">
              <a:xfrm rot="16200000" flipH="1">
                <a:off x="3384" y="2808"/>
                <a:ext cx="1296" cy="288"/>
              </a:xfrm>
              <a:prstGeom prst="parallelogram">
                <a:avLst>
                  <a:gd name="adj" fmla="val 112500"/>
                </a:avLst>
              </a:prstGeom>
              <a:solidFill>
                <a:srgbClr val="FFFFFF"/>
              </a:solidFill>
              <a:ln w="9525">
                <a:solidFill>
                  <a:srgbClr val="FF0000"/>
                </a:solidFill>
                <a:miter lim="800000"/>
                <a:headEnd/>
                <a:tailEnd/>
              </a:ln>
            </p:spPr>
            <p:txBody>
              <a:bodyPr wrap="none" anchor="ctr"/>
              <a:lstStyle/>
              <a:p>
                <a:pPr algn="l"/>
                <a:endParaRPr lang="en-US">
                  <a:solidFill>
                    <a:schemeClr val="tx1"/>
                  </a:solidFill>
                </a:endParaRPr>
              </a:p>
            </p:txBody>
          </p:sp>
          <p:sp>
            <p:nvSpPr>
              <p:cNvPr id="26" name="AutoShape 53"/>
              <p:cNvSpPr>
                <a:spLocks noChangeArrowheads="1"/>
              </p:cNvSpPr>
              <p:nvPr/>
            </p:nvSpPr>
            <p:spPr bwMode="auto">
              <a:xfrm>
                <a:off x="4032" y="2496"/>
                <a:ext cx="96" cy="720"/>
              </a:xfrm>
              <a:prstGeom prst="upArrow">
                <a:avLst>
                  <a:gd name="adj1" fmla="val 50000"/>
                  <a:gd name="adj2" fmla="val 187500"/>
                </a:avLst>
              </a:prstGeom>
              <a:solidFill>
                <a:srgbClr val="FF0000"/>
              </a:solidFill>
              <a:ln w="9525">
                <a:solidFill>
                  <a:srgbClr val="FF0000"/>
                </a:solidFill>
                <a:miter lim="800000"/>
                <a:headEnd/>
                <a:tailEnd/>
              </a:ln>
            </p:spPr>
            <p:txBody>
              <a:bodyPr wrap="none" anchor="ctr"/>
              <a:lstStyle/>
              <a:p>
                <a:pPr algn="l"/>
                <a:endParaRPr kumimoji="1" lang="en-US" sz="3000">
                  <a:solidFill>
                    <a:schemeClr val="tx1"/>
                  </a:solidFill>
                </a:endParaRPr>
              </a:p>
            </p:txBody>
          </p:sp>
          <p:sp>
            <p:nvSpPr>
              <p:cNvPr id="27" name="AutoShape 54"/>
              <p:cNvSpPr>
                <a:spLocks noChangeArrowheads="1"/>
              </p:cNvSpPr>
              <p:nvPr/>
            </p:nvSpPr>
            <p:spPr bwMode="auto">
              <a:xfrm>
                <a:off x="3936" y="2688"/>
                <a:ext cx="96" cy="720"/>
              </a:xfrm>
              <a:prstGeom prst="upArrow">
                <a:avLst>
                  <a:gd name="adj1" fmla="val 50000"/>
                  <a:gd name="adj2" fmla="val 187500"/>
                </a:avLst>
              </a:prstGeom>
              <a:solidFill>
                <a:srgbClr val="FF0000"/>
              </a:solidFill>
              <a:ln w="9525">
                <a:solidFill>
                  <a:srgbClr val="FF0000"/>
                </a:solidFill>
                <a:miter lim="800000"/>
                <a:headEnd/>
                <a:tailEnd/>
              </a:ln>
            </p:spPr>
            <p:txBody>
              <a:bodyPr wrap="none" anchor="ctr"/>
              <a:lstStyle/>
              <a:p>
                <a:pPr algn="l"/>
                <a:endParaRPr kumimoji="1" lang="en-US" sz="3000">
                  <a:solidFill>
                    <a:schemeClr val="tx1"/>
                  </a:solidFill>
                </a:endParaRPr>
              </a:p>
            </p:txBody>
          </p:sp>
        </p:grpSp>
        <p:sp>
          <p:nvSpPr>
            <p:cNvPr id="18" name="Line 82"/>
            <p:cNvSpPr>
              <a:spLocks noChangeShapeType="1"/>
            </p:cNvSpPr>
            <p:nvPr/>
          </p:nvSpPr>
          <p:spPr bwMode="auto">
            <a:xfrm>
              <a:off x="2819400" y="3276600"/>
              <a:ext cx="0" cy="838200"/>
            </a:xfrm>
            <a:prstGeom prst="line">
              <a:avLst/>
            </a:prstGeom>
            <a:noFill/>
            <a:ln w="57150">
              <a:solidFill>
                <a:srgbClr val="000000"/>
              </a:solidFill>
              <a:round/>
              <a:headEnd/>
              <a:tailEnd type="triangle" w="med" len="med"/>
            </a:ln>
          </p:spPr>
          <p:txBody>
            <a:bodyPr wrap="none" anchor="ctr"/>
            <a:lstStyle/>
            <a:p>
              <a:endParaRPr lang="en-US"/>
            </a:p>
          </p:txBody>
        </p:sp>
        <p:sp>
          <p:nvSpPr>
            <p:cNvPr id="19" name="Line 83"/>
            <p:cNvSpPr>
              <a:spLocks noChangeShapeType="1"/>
            </p:cNvSpPr>
            <p:nvPr/>
          </p:nvSpPr>
          <p:spPr bwMode="auto">
            <a:xfrm>
              <a:off x="4800600" y="3429000"/>
              <a:ext cx="0" cy="838200"/>
            </a:xfrm>
            <a:prstGeom prst="line">
              <a:avLst/>
            </a:prstGeom>
            <a:noFill/>
            <a:ln w="57150">
              <a:solidFill>
                <a:srgbClr val="000000"/>
              </a:solidFill>
              <a:round/>
              <a:headEnd/>
              <a:tailEnd type="triangle" w="med" len="med"/>
            </a:ln>
          </p:spPr>
          <p:txBody>
            <a:bodyPr wrap="none" anchor="ctr"/>
            <a:lstStyle/>
            <a:p>
              <a:endParaRPr lang="en-US"/>
            </a:p>
          </p:txBody>
        </p:sp>
        <p:sp>
          <p:nvSpPr>
            <p:cNvPr id="20" name="Line 84"/>
            <p:cNvSpPr>
              <a:spLocks noChangeShapeType="1"/>
            </p:cNvSpPr>
            <p:nvPr/>
          </p:nvSpPr>
          <p:spPr bwMode="auto">
            <a:xfrm>
              <a:off x="6248400" y="2667000"/>
              <a:ext cx="0" cy="1447800"/>
            </a:xfrm>
            <a:prstGeom prst="line">
              <a:avLst/>
            </a:prstGeom>
            <a:noFill/>
            <a:ln w="57150">
              <a:solidFill>
                <a:srgbClr val="000000"/>
              </a:solidFill>
              <a:round/>
              <a:headEnd/>
              <a:tailEnd type="triangle" w="med" len="med"/>
            </a:ln>
          </p:spPr>
          <p:txBody>
            <a:bodyPr wrap="none" anchor="ctr"/>
            <a:lstStyle/>
            <a:p>
              <a:endParaRPr lang="en-US"/>
            </a:p>
          </p:txBody>
        </p:sp>
        <p:pic>
          <p:nvPicPr>
            <p:cNvPr id="21" name="Picture 86" descr="4InfectiousBoxes"/>
            <p:cNvPicPr>
              <a:picLocks noChangeAspect="1" noChangeArrowheads="1"/>
            </p:cNvPicPr>
            <p:nvPr/>
          </p:nvPicPr>
          <p:blipFill>
            <a:blip r:embed="rId4" cstate="print"/>
            <a:srcRect/>
            <a:stretch>
              <a:fillRect/>
            </a:stretch>
          </p:blipFill>
          <p:spPr bwMode="auto">
            <a:xfrm>
              <a:off x="2209800" y="1219200"/>
              <a:ext cx="4414838" cy="2438400"/>
            </a:xfrm>
            <a:prstGeom prst="rect">
              <a:avLst/>
            </a:prstGeom>
            <a:noFill/>
            <a:ln w="9525">
              <a:noFill/>
              <a:miter lim="800000"/>
              <a:headEnd/>
              <a:tailEnd/>
            </a:ln>
          </p:spPr>
        </p:pic>
        <p:sp>
          <p:nvSpPr>
            <p:cNvPr id="22" name="Rectangle 87"/>
            <p:cNvSpPr>
              <a:spLocks noChangeArrowheads="1"/>
            </p:cNvSpPr>
            <p:nvPr/>
          </p:nvSpPr>
          <p:spPr bwMode="auto">
            <a:xfrm rot="350386">
              <a:off x="4187777" y="2524533"/>
              <a:ext cx="677975" cy="292030"/>
            </a:xfrm>
            <a:prstGeom prst="rect">
              <a:avLst/>
            </a:prstGeom>
            <a:solidFill>
              <a:schemeClr val="bg1"/>
            </a:solidFill>
            <a:ln w="38100">
              <a:solidFill>
                <a:srgbClr val="FF0000"/>
              </a:solidFill>
              <a:miter lim="800000"/>
              <a:headEnd/>
              <a:tailEnd/>
            </a:ln>
          </p:spPr>
          <p:txBody>
            <a:bodyPr wrap="square">
              <a:spAutoFit/>
            </a:bodyPr>
            <a:lstStyle/>
            <a:p>
              <a:r>
                <a:rPr kumimoji="1" lang="en-US" sz="600" dirty="0"/>
                <a:t>50mL</a:t>
              </a:r>
            </a:p>
          </p:txBody>
        </p:sp>
        <p:sp>
          <p:nvSpPr>
            <p:cNvPr id="23" name="Rectangle 88"/>
            <p:cNvSpPr>
              <a:spLocks noChangeArrowheads="1"/>
            </p:cNvSpPr>
            <p:nvPr/>
          </p:nvSpPr>
          <p:spPr bwMode="auto">
            <a:xfrm>
              <a:off x="1396491" y="5958958"/>
              <a:ext cx="1899806" cy="438045"/>
            </a:xfrm>
            <a:prstGeom prst="rect">
              <a:avLst/>
            </a:prstGeom>
            <a:noFill/>
            <a:ln w="57150">
              <a:noFill/>
              <a:miter lim="800000"/>
              <a:headEnd/>
              <a:tailEnd/>
            </a:ln>
          </p:spPr>
          <p:txBody>
            <a:bodyPr wrap="square">
              <a:spAutoFit/>
            </a:bodyPr>
            <a:lstStyle/>
            <a:p>
              <a:pPr algn="l"/>
              <a:r>
                <a:rPr kumimoji="1" lang="en-US" sz="600" dirty="0">
                  <a:solidFill>
                    <a:schemeClr val="tx1"/>
                  </a:solidFill>
                </a:rPr>
                <a:t>Person responsible Dr. Jane Smith 213-123-4567</a:t>
              </a:r>
            </a:p>
          </p:txBody>
        </p:sp>
        <p:sp>
          <p:nvSpPr>
            <p:cNvPr id="24" name="Line 89"/>
            <p:cNvSpPr>
              <a:spLocks noChangeShapeType="1"/>
            </p:cNvSpPr>
            <p:nvPr/>
          </p:nvSpPr>
          <p:spPr bwMode="auto">
            <a:xfrm flipH="1" flipV="1">
              <a:off x="5278578" y="6039293"/>
              <a:ext cx="957696" cy="241005"/>
            </a:xfrm>
            <a:prstGeom prst="line">
              <a:avLst/>
            </a:prstGeom>
            <a:noFill/>
            <a:ln w="57150">
              <a:solidFill>
                <a:srgbClr val="FF0000"/>
              </a:solidFill>
              <a:round/>
              <a:headEnd/>
              <a:tailEnd type="triangle" w="med" len="med"/>
            </a:ln>
          </p:spPr>
          <p:txBody>
            <a:bodyPr wrap="none" anchor="ctr"/>
            <a:lstStyle/>
            <a:p>
              <a:endParaRPr lang="en-US"/>
            </a:p>
          </p:txBody>
        </p:sp>
      </p:grpSp>
      <p:sp>
        <p:nvSpPr>
          <p:cNvPr id="28" name="Slide Number Placeholder 3"/>
          <p:cNvSpPr txBox="1">
            <a:spLocks/>
          </p:cNvSpPr>
          <p:nvPr/>
        </p:nvSpPr>
        <p:spPr>
          <a:xfrm>
            <a:off x="381000" y="6569075"/>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smtClean="0">
                <a:solidFill>
                  <a:srgbClr val="FFFFFF"/>
                </a:solidFill>
                <a:latin typeface="Arial"/>
                <a:cs typeface="Arial"/>
              </a:rPr>
              <a:t>Slide </a:t>
            </a:r>
            <a:fld id="{43D2EC11-8A9D-4AE6-96AD-543AE6033C24}" type="slidenum">
              <a:rPr lang="en-US" sz="1000" smtClean="0">
                <a:solidFill>
                  <a:srgbClr val="FFFFFF"/>
                </a:solidFill>
                <a:latin typeface="Arial"/>
                <a:cs typeface="Arial"/>
              </a:rPr>
              <a:pPr/>
              <a:t>36</a:t>
            </a:fld>
            <a:endParaRPr lang="en-US" sz="1000" dirty="0">
              <a:solidFill>
                <a:srgbClr val="FFFFFF"/>
              </a:solidFill>
              <a:latin typeface="Arial"/>
              <a:cs typeface="Arial"/>
            </a:endParaRP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dirty="0" smtClean="0"/>
              <a:t>Required Documentation</a:t>
            </a:r>
          </a:p>
        </p:txBody>
      </p:sp>
      <p:sp>
        <p:nvSpPr>
          <p:cNvPr id="68611" name="Content Placeholder 2"/>
          <p:cNvSpPr>
            <a:spLocks noGrp="1"/>
          </p:cNvSpPr>
          <p:nvPr>
            <p:ph idx="1"/>
          </p:nvPr>
        </p:nvSpPr>
        <p:spPr>
          <a:xfrm>
            <a:off x="457200" y="1600200"/>
            <a:ext cx="8229600" cy="4525963"/>
          </a:xfrm>
        </p:spPr>
        <p:txBody>
          <a:bodyPr>
            <a:normAutofit lnSpcReduction="10000"/>
          </a:bodyPr>
          <a:lstStyle/>
          <a:p>
            <a:pPr marL="514350" indent="-514350">
              <a:buFont typeface="+mj-lt"/>
              <a:buAutoNum type="arabicPeriod"/>
            </a:pPr>
            <a:r>
              <a:rPr lang="en-US" dirty="0"/>
              <a:t>Packing list / proforma invoice, which includes </a:t>
            </a:r>
          </a:p>
          <a:p>
            <a:pPr lvl="1"/>
            <a:r>
              <a:rPr lang="en-US" dirty="0"/>
              <a:t>Receiver’s address</a:t>
            </a:r>
          </a:p>
          <a:p>
            <a:pPr lvl="1"/>
            <a:r>
              <a:rPr lang="en-US" dirty="0"/>
              <a:t>Number of packages</a:t>
            </a:r>
          </a:p>
          <a:p>
            <a:pPr lvl="1"/>
            <a:r>
              <a:rPr lang="en-US" dirty="0"/>
              <a:t>Detail of contents</a:t>
            </a:r>
          </a:p>
          <a:p>
            <a:pPr lvl="1"/>
            <a:r>
              <a:rPr lang="en-US" dirty="0"/>
              <a:t>Weight</a:t>
            </a:r>
          </a:p>
          <a:p>
            <a:pPr lvl="1"/>
            <a:r>
              <a:rPr lang="en-US" dirty="0"/>
              <a:t>Value (for customs purposes, indicate a minimal value if items supplied free of charge</a:t>
            </a:r>
            <a:r>
              <a:rPr lang="en-US" dirty="0" smtClean="0"/>
              <a:t>)</a:t>
            </a:r>
          </a:p>
          <a:p>
            <a:pPr lvl="1"/>
            <a:endParaRPr lang="en-US" dirty="0"/>
          </a:p>
          <a:p>
            <a:pPr marL="514350" indent="-514350">
              <a:buFont typeface="+mj-lt"/>
              <a:buAutoNum type="arabicPeriod"/>
            </a:pPr>
            <a:r>
              <a:rPr lang="en-US" dirty="0"/>
              <a:t>Shipping </a:t>
            </a:r>
            <a:r>
              <a:rPr lang="en-US" dirty="0" smtClean="0"/>
              <a:t>waybill</a:t>
            </a:r>
          </a:p>
          <a:p>
            <a:pPr marL="514350" indent="-514350">
              <a:buFont typeface="+mj-lt"/>
              <a:buAutoNum type="arabicPeriod"/>
            </a:pPr>
            <a:endParaRPr lang="en-US" dirty="0" smtClean="0"/>
          </a:p>
          <a:p>
            <a:pPr marL="514350" indent="-514350">
              <a:buFont typeface="+mj-lt"/>
              <a:buAutoNum type="arabicPeriod"/>
            </a:pPr>
            <a:r>
              <a:rPr lang="en-US" dirty="0" smtClean="0"/>
              <a:t>An </a:t>
            </a:r>
            <a:r>
              <a:rPr lang="en-US" dirty="0"/>
              <a:t>itemized list of contents (e.g. packing list) which is </a:t>
            </a:r>
            <a:r>
              <a:rPr lang="en-US" dirty="0">
                <a:solidFill>
                  <a:srgbClr val="354595"/>
                </a:solidFill>
              </a:rPr>
              <a:t>enclosed between the secondary and outer </a:t>
            </a:r>
            <a:r>
              <a:rPr lang="en-US" dirty="0" smtClean="0">
                <a:solidFill>
                  <a:srgbClr val="354595"/>
                </a:solidFill>
              </a:rPr>
              <a:t>packaging</a:t>
            </a:r>
          </a:p>
          <a:p>
            <a:pPr marL="514350" indent="-514350">
              <a:buFont typeface="+mj-lt"/>
              <a:buAutoNum type="arabicPeriod"/>
            </a:pPr>
            <a:endParaRPr lang="en-US" dirty="0" smtClean="0">
              <a:solidFill>
                <a:srgbClr val="354595"/>
              </a:solidFill>
            </a:endParaRPr>
          </a:p>
          <a:p>
            <a:pPr marL="514350" indent="-514350">
              <a:buFont typeface="+mj-lt"/>
              <a:buAutoNum type="arabicPeriod"/>
            </a:pPr>
            <a:r>
              <a:rPr lang="en-US" dirty="0" smtClean="0">
                <a:solidFill>
                  <a:srgbClr val="FF0000"/>
                </a:solidFill>
              </a:rPr>
              <a:t>Category </a:t>
            </a:r>
            <a:r>
              <a:rPr lang="en-US" dirty="0">
                <a:solidFill>
                  <a:srgbClr val="FF0000"/>
                </a:solidFill>
              </a:rPr>
              <a:t>A packages also require</a:t>
            </a:r>
          </a:p>
          <a:p>
            <a:pPr lvl="1"/>
            <a:r>
              <a:rPr lang="en-US" dirty="0">
                <a:solidFill>
                  <a:srgbClr val="354595"/>
                </a:solidFill>
              </a:rPr>
              <a:t>Shipper’s Declaration for Dangerous Goods </a:t>
            </a:r>
          </a:p>
        </p:txBody>
      </p:sp>
      <p:sp>
        <p:nvSpPr>
          <p:cNvPr id="5" name="Slide Number Placeholder 3"/>
          <p:cNvSpPr txBox="1">
            <a:spLocks/>
          </p:cNvSpPr>
          <p:nvPr/>
        </p:nvSpPr>
        <p:spPr>
          <a:xfrm>
            <a:off x="381000" y="6569075"/>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smtClean="0">
                <a:solidFill>
                  <a:srgbClr val="FFFFFF"/>
                </a:solidFill>
                <a:latin typeface="Arial"/>
                <a:cs typeface="Arial"/>
              </a:rPr>
              <a:t>Slide </a:t>
            </a:r>
            <a:fld id="{43D2EC11-8A9D-4AE6-96AD-543AE6033C24}" type="slidenum">
              <a:rPr lang="en-US" sz="1000" smtClean="0">
                <a:solidFill>
                  <a:srgbClr val="FFFFFF"/>
                </a:solidFill>
                <a:latin typeface="Arial"/>
                <a:cs typeface="Arial"/>
              </a:rPr>
              <a:pPr/>
              <a:t>37</a:t>
            </a:fld>
            <a:endParaRPr lang="en-US" sz="1000" dirty="0">
              <a:solidFill>
                <a:srgbClr val="FFFFFF"/>
              </a:solidFill>
              <a:latin typeface="Arial"/>
              <a:cs typeface="Aria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Shipper’s Declaration</a:t>
            </a:r>
            <a:endParaRPr lang="en-US" dirty="0"/>
          </a:p>
        </p:txBody>
      </p:sp>
      <p:sp>
        <p:nvSpPr>
          <p:cNvPr id="3" name="Content Placeholder 2"/>
          <p:cNvSpPr>
            <a:spLocks noGrp="1"/>
          </p:cNvSpPr>
          <p:nvPr>
            <p:ph idx="1"/>
          </p:nvPr>
        </p:nvSpPr>
        <p:spPr>
          <a:xfrm>
            <a:off x="4495800" y="1447800"/>
            <a:ext cx="4648200" cy="4648200"/>
          </a:xfrm>
        </p:spPr>
        <p:txBody>
          <a:bodyPr>
            <a:normAutofit/>
          </a:bodyPr>
          <a:lstStyle/>
          <a:p>
            <a:pPr marL="457200" indent="-457200">
              <a:spcBef>
                <a:spcPct val="50000"/>
              </a:spcBef>
              <a:buFontTx/>
              <a:buChar char="•"/>
              <a:defRPr/>
            </a:pPr>
            <a:r>
              <a:rPr lang="en-US" sz="2000" dirty="0">
                <a:solidFill>
                  <a:srgbClr val="FF0000"/>
                </a:solidFill>
                <a:latin typeface="Arial" charset="0"/>
              </a:rPr>
              <a:t>Required for Category A shipments</a:t>
            </a:r>
          </a:p>
          <a:p>
            <a:pPr marL="457200" indent="-457200">
              <a:spcBef>
                <a:spcPct val="50000"/>
              </a:spcBef>
              <a:buFontTx/>
              <a:buChar char="•"/>
              <a:defRPr/>
            </a:pPr>
            <a:r>
              <a:rPr lang="en-US" sz="2000" dirty="0">
                <a:latin typeface="Arial" charset="0"/>
              </a:rPr>
              <a:t>Need at least three original copies</a:t>
            </a:r>
          </a:p>
          <a:p>
            <a:pPr marL="457200" indent="-457200">
              <a:spcBef>
                <a:spcPct val="50000"/>
              </a:spcBef>
              <a:buFontTx/>
              <a:buChar char="•"/>
              <a:defRPr/>
            </a:pPr>
            <a:r>
              <a:rPr lang="en-US" sz="2000" dirty="0">
                <a:latin typeface="Arial" charset="0"/>
              </a:rPr>
              <a:t>Technical Name must be on declaration</a:t>
            </a:r>
          </a:p>
          <a:p>
            <a:pPr marL="457200" indent="-457200">
              <a:spcBef>
                <a:spcPct val="50000"/>
              </a:spcBef>
              <a:buFontTx/>
              <a:buChar char="•"/>
              <a:defRPr/>
            </a:pPr>
            <a:r>
              <a:rPr lang="en-US" sz="2000" dirty="0">
                <a:latin typeface="Arial" charset="0"/>
              </a:rPr>
              <a:t>Must be in English</a:t>
            </a:r>
          </a:p>
          <a:p>
            <a:pPr marL="457200" indent="-457200">
              <a:spcBef>
                <a:spcPct val="50000"/>
              </a:spcBef>
              <a:buFontTx/>
              <a:buChar char="•"/>
              <a:defRPr/>
            </a:pPr>
            <a:r>
              <a:rPr lang="en-US" sz="2000" dirty="0">
                <a:latin typeface="Arial" charset="0"/>
              </a:rPr>
              <a:t>Most countries require 24-hour emergency phone number</a:t>
            </a:r>
          </a:p>
          <a:p>
            <a:pPr marL="457200" indent="-457200">
              <a:spcBef>
                <a:spcPct val="50000"/>
              </a:spcBef>
              <a:buFontTx/>
              <a:buChar char="•"/>
              <a:defRPr/>
            </a:pPr>
            <a:r>
              <a:rPr lang="en-US" sz="2000" dirty="0">
                <a:latin typeface="Arial" charset="0"/>
              </a:rPr>
              <a:t>Legal document/must be accurate</a:t>
            </a:r>
          </a:p>
          <a:p>
            <a:pPr lvl="2" indent="-457200">
              <a:buFont typeface="Wingdings" charset="2"/>
              <a:buChar char="Ø"/>
              <a:defRPr/>
            </a:pPr>
            <a:r>
              <a:rPr lang="en-US" sz="1600" dirty="0">
                <a:solidFill>
                  <a:srgbClr val="354595"/>
                </a:solidFill>
                <a:latin typeface="Arial" charset="0"/>
              </a:rPr>
              <a:t>Legible </a:t>
            </a:r>
          </a:p>
          <a:p>
            <a:pPr lvl="2" indent="-457200">
              <a:buFont typeface="Wingdings" charset="2"/>
              <a:buChar char="Ø"/>
              <a:defRPr/>
            </a:pPr>
            <a:r>
              <a:rPr lang="en-US" sz="1600" dirty="0">
                <a:solidFill>
                  <a:srgbClr val="354595"/>
                </a:solidFill>
                <a:latin typeface="Arial" charset="0"/>
              </a:rPr>
              <a:t>Neat</a:t>
            </a:r>
          </a:p>
          <a:p>
            <a:pPr lvl="2" indent="-457200">
              <a:buFont typeface="Wingdings" charset="2"/>
              <a:buChar char="Ø"/>
              <a:defRPr/>
            </a:pPr>
            <a:r>
              <a:rPr lang="en-US" sz="1600" dirty="0">
                <a:solidFill>
                  <a:srgbClr val="354595"/>
                </a:solidFill>
                <a:latin typeface="Arial" charset="0"/>
              </a:rPr>
              <a:t>No spelling errors; no abbreviations</a:t>
            </a:r>
          </a:p>
          <a:p>
            <a:pPr lvl="2" indent="-457200">
              <a:buFont typeface="Wingdings" charset="2"/>
              <a:buChar char="Ø"/>
              <a:defRPr/>
            </a:pPr>
            <a:r>
              <a:rPr lang="en-US" sz="1600" dirty="0">
                <a:solidFill>
                  <a:srgbClr val="354595"/>
                </a:solidFill>
                <a:latin typeface="Arial" charset="0"/>
              </a:rPr>
              <a:t>Whiteout must never be used</a:t>
            </a:r>
          </a:p>
          <a:p>
            <a:endParaRPr lang="en-US" sz="1600" dirty="0"/>
          </a:p>
        </p:txBody>
      </p:sp>
      <p:graphicFrame>
        <p:nvGraphicFramePr>
          <p:cNvPr id="5" name="Object 2"/>
          <p:cNvGraphicFramePr>
            <a:graphicFrameLocks noChangeAspect="1"/>
          </p:cNvGraphicFramePr>
          <p:nvPr>
            <p:extLst>
              <p:ext uri="{D42A27DB-BD31-4B8C-83A1-F6EECF244321}">
                <p14:modId xmlns:p14="http://schemas.microsoft.com/office/powerpoint/2010/main" val="1345690034"/>
              </p:ext>
            </p:extLst>
          </p:nvPr>
        </p:nvGraphicFramePr>
        <p:xfrm>
          <a:off x="609600" y="1447800"/>
          <a:ext cx="3810000" cy="4702076"/>
        </p:xfrm>
        <a:graphic>
          <a:graphicData uri="http://schemas.openxmlformats.org/presentationml/2006/ole">
            <mc:AlternateContent xmlns:mc="http://schemas.openxmlformats.org/markup-compatibility/2006">
              <mc:Choice xmlns:v="urn:schemas-microsoft-com:vml" Requires="v">
                <p:oleObj spid="_x0000_s1060" name="Acrobat Document" r:id="rId4" imgW="8812800" imgH="11404800" progId="AcroExch.Document.7">
                  <p:embed/>
                </p:oleObj>
              </mc:Choice>
              <mc:Fallback>
                <p:oleObj name="Acrobat Document" r:id="rId4" imgW="8812800" imgH="11404800" progId="AcroExch.Document.7">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1447800"/>
                        <a:ext cx="3810000" cy="4702076"/>
                      </a:xfrm>
                      <a:prstGeom prst="rect">
                        <a:avLst/>
                      </a:prstGeom>
                      <a:noFill/>
                      <a:ln>
                        <a:noFill/>
                      </a:ln>
                      <a:extLst/>
                    </p:spPr>
                  </p:pic>
                </p:oleObj>
              </mc:Fallback>
            </mc:AlternateContent>
          </a:graphicData>
        </a:graphic>
      </p:graphicFrame>
      <p:sp>
        <p:nvSpPr>
          <p:cNvPr id="6" name="Slide Number Placeholder 3"/>
          <p:cNvSpPr txBox="1">
            <a:spLocks/>
          </p:cNvSpPr>
          <p:nvPr/>
        </p:nvSpPr>
        <p:spPr>
          <a:xfrm>
            <a:off x="381000" y="6569075"/>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smtClean="0">
                <a:solidFill>
                  <a:srgbClr val="FFFFFF"/>
                </a:solidFill>
                <a:latin typeface="Arial"/>
                <a:cs typeface="Arial"/>
              </a:rPr>
              <a:t>Slide </a:t>
            </a:r>
            <a:fld id="{43D2EC11-8A9D-4AE6-96AD-543AE6033C24}" type="slidenum">
              <a:rPr lang="en-US" sz="1000" smtClean="0">
                <a:solidFill>
                  <a:srgbClr val="FFFFFF"/>
                </a:solidFill>
                <a:latin typeface="Arial"/>
                <a:cs typeface="Arial"/>
              </a:rPr>
              <a:pPr/>
              <a:t>38</a:t>
            </a:fld>
            <a:endParaRPr lang="en-US" sz="1000" dirty="0">
              <a:solidFill>
                <a:srgbClr val="FFFFFF"/>
              </a:solidFill>
              <a:latin typeface="Arial"/>
              <a:cs typeface="Arial"/>
            </a:endParaRPr>
          </a:p>
        </p:txBody>
      </p:sp>
    </p:spTree>
    <p:extLst>
      <p:ext uri="{BB962C8B-B14F-4D97-AF65-F5344CB8AC3E}">
        <p14:creationId xmlns:p14="http://schemas.microsoft.com/office/powerpoint/2010/main" val="32353394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098" name="Object 2"/>
          <p:cNvGraphicFramePr>
            <a:graphicFrameLocks noChangeAspect="1"/>
          </p:cNvGraphicFramePr>
          <p:nvPr>
            <p:extLst>
              <p:ext uri="{D42A27DB-BD31-4B8C-83A1-F6EECF244321}">
                <p14:modId xmlns:p14="http://schemas.microsoft.com/office/powerpoint/2010/main" val="2516063765"/>
              </p:ext>
            </p:extLst>
          </p:nvPr>
        </p:nvGraphicFramePr>
        <p:xfrm>
          <a:off x="830263" y="1447799"/>
          <a:ext cx="7399337" cy="3814281"/>
        </p:xfrm>
        <a:graphic>
          <a:graphicData uri="http://schemas.openxmlformats.org/presentationml/2006/ole">
            <mc:AlternateContent xmlns:mc="http://schemas.openxmlformats.org/markup-compatibility/2006">
              <mc:Choice xmlns:v="urn:schemas-microsoft-com:vml" Requires="v">
                <p:oleObj spid="_x0000_s19517" name="Document" r:id="rId4" imgW="7713360" imgH="3977640" progId="Word.Document.8">
                  <p:embed/>
                </p:oleObj>
              </mc:Choice>
              <mc:Fallback>
                <p:oleObj name="Document" r:id="rId4" imgW="7713360" imgH="3977640" progId="Word.Document.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263" y="1447799"/>
                        <a:ext cx="7399337" cy="3814281"/>
                      </a:xfrm>
                      <a:prstGeom prst="rect">
                        <a:avLst/>
                      </a:prstGeom>
                      <a:solidFill>
                        <a:srgbClr val="FFFFFF"/>
                      </a:solidFill>
                      <a:ln>
                        <a:noFill/>
                      </a:ln>
                      <a:effectLst/>
                      <a:extLst/>
                    </p:spPr>
                  </p:pic>
                </p:oleObj>
              </mc:Fallback>
            </mc:AlternateContent>
          </a:graphicData>
        </a:graphic>
      </p:graphicFrame>
      <p:sp>
        <p:nvSpPr>
          <p:cNvPr id="588803" name="Text Box 3"/>
          <p:cNvSpPr txBox="1">
            <a:spLocks noChangeArrowheads="1"/>
          </p:cNvSpPr>
          <p:nvPr/>
        </p:nvSpPr>
        <p:spPr bwMode="auto">
          <a:xfrm>
            <a:off x="2235200" y="2209800"/>
            <a:ext cx="2438400" cy="581025"/>
          </a:xfrm>
          <a:prstGeom prst="rect">
            <a:avLst/>
          </a:prstGeom>
          <a:noFill/>
          <a:ln w="9525">
            <a:noFill/>
            <a:miter lim="800000"/>
            <a:headEnd/>
            <a:tailEnd/>
          </a:ln>
        </p:spPr>
        <p:txBody>
          <a:bodyPr>
            <a:spAutoFit/>
          </a:bodyPr>
          <a:lstStyle/>
          <a:p>
            <a:pPr algn="l"/>
            <a:r>
              <a:rPr lang="en-US" sz="800">
                <a:solidFill>
                  <a:srgbClr val="0000CC"/>
                </a:solidFill>
              </a:rPr>
              <a:t>Eric Cook 617-258-5648</a:t>
            </a:r>
          </a:p>
          <a:p>
            <a:pPr algn="l"/>
            <a:r>
              <a:rPr lang="en-US" sz="800">
                <a:solidFill>
                  <a:srgbClr val="0000CC"/>
                </a:solidFill>
              </a:rPr>
              <a:t>N52-496 Mass Inst. of Technology</a:t>
            </a:r>
          </a:p>
          <a:p>
            <a:pPr algn="l"/>
            <a:r>
              <a:rPr lang="en-US" sz="800">
                <a:solidFill>
                  <a:srgbClr val="0000CC"/>
                </a:solidFill>
              </a:rPr>
              <a:t>265 Massachusetts Ave</a:t>
            </a:r>
          </a:p>
          <a:p>
            <a:pPr algn="l"/>
            <a:r>
              <a:rPr lang="en-US" sz="800">
                <a:solidFill>
                  <a:srgbClr val="0000CC"/>
                </a:solidFill>
              </a:rPr>
              <a:t>Cambridge, MA 02139 - 4307</a:t>
            </a:r>
            <a:endParaRPr lang="en-US">
              <a:latin typeface="Times New Roman" pitchFamily="18" charset="0"/>
            </a:endParaRPr>
          </a:p>
        </p:txBody>
      </p:sp>
      <p:sp>
        <p:nvSpPr>
          <p:cNvPr id="588804" name="Text Box 4"/>
          <p:cNvSpPr txBox="1">
            <a:spLocks noChangeArrowheads="1"/>
          </p:cNvSpPr>
          <p:nvPr/>
        </p:nvSpPr>
        <p:spPr bwMode="auto">
          <a:xfrm>
            <a:off x="2235200" y="2895600"/>
            <a:ext cx="2286000" cy="581025"/>
          </a:xfrm>
          <a:prstGeom prst="rect">
            <a:avLst/>
          </a:prstGeom>
          <a:noFill/>
          <a:ln w="9525">
            <a:noFill/>
            <a:miter lim="800000"/>
            <a:headEnd/>
            <a:tailEnd/>
          </a:ln>
        </p:spPr>
        <p:txBody>
          <a:bodyPr>
            <a:spAutoFit/>
          </a:bodyPr>
          <a:lstStyle/>
          <a:p>
            <a:pPr algn="l"/>
            <a:r>
              <a:rPr lang="en-US" sz="800">
                <a:solidFill>
                  <a:srgbClr val="0000CC"/>
                </a:solidFill>
              </a:rPr>
              <a:t>John Doe</a:t>
            </a:r>
          </a:p>
          <a:p>
            <a:pPr algn="l"/>
            <a:r>
              <a:rPr lang="en-US" sz="800">
                <a:solidFill>
                  <a:srgbClr val="0000CC"/>
                </a:solidFill>
              </a:rPr>
              <a:t>Somewhere University</a:t>
            </a:r>
          </a:p>
          <a:p>
            <a:pPr algn="l"/>
            <a:r>
              <a:rPr lang="en-US" sz="800">
                <a:solidFill>
                  <a:srgbClr val="0000CC"/>
                </a:solidFill>
              </a:rPr>
              <a:t>Anywhere Street</a:t>
            </a:r>
          </a:p>
          <a:p>
            <a:pPr algn="l"/>
            <a:r>
              <a:rPr lang="en-US" sz="800">
                <a:solidFill>
                  <a:srgbClr val="0000CC"/>
                </a:solidFill>
              </a:rPr>
              <a:t>Los Angeles, CA  90210</a:t>
            </a:r>
            <a:endParaRPr lang="en-US" sz="800">
              <a:latin typeface="Times New Roman" pitchFamily="18" charset="0"/>
            </a:endParaRPr>
          </a:p>
        </p:txBody>
      </p:sp>
      <p:sp>
        <p:nvSpPr>
          <p:cNvPr id="588805" name="Text Box 5"/>
          <p:cNvSpPr txBox="1">
            <a:spLocks noChangeArrowheads="1"/>
          </p:cNvSpPr>
          <p:nvPr/>
        </p:nvSpPr>
        <p:spPr bwMode="auto">
          <a:xfrm rot="-5400000">
            <a:off x="2247900" y="4229100"/>
            <a:ext cx="533400" cy="914400"/>
          </a:xfrm>
          <a:prstGeom prst="rect">
            <a:avLst/>
          </a:prstGeom>
          <a:noFill/>
          <a:ln w="9525">
            <a:noFill/>
            <a:miter lim="800000"/>
            <a:headEnd/>
            <a:tailEnd/>
          </a:ln>
        </p:spPr>
        <p:txBody>
          <a:bodyPr>
            <a:spAutoFit/>
          </a:bodyPr>
          <a:lstStyle/>
          <a:p>
            <a:pPr algn="l">
              <a:spcBef>
                <a:spcPct val="50000"/>
              </a:spcBef>
            </a:pPr>
            <a:r>
              <a:rPr lang="en-US" sz="5400">
                <a:solidFill>
                  <a:srgbClr val="FF0000"/>
                </a:solidFill>
                <a:latin typeface="Letter Gothic"/>
              </a:rPr>
              <a:t>X</a:t>
            </a:r>
            <a:endParaRPr lang="en-US">
              <a:latin typeface="Times New Roman" pitchFamily="18" charset="0"/>
            </a:endParaRPr>
          </a:p>
        </p:txBody>
      </p:sp>
      <p:sp>
        <p:nvSpPr>
          <p:cNvPr id="588806" name="Text Box 6"/>
          <p:cNvSpPr txBox="1">
            <a:spLocks noChangeArrowheads="1"/>
          </p:cNvSpPr>
          <p:nvPr/>
        </p:nvSpPr>
        <p:spPr bwMode="auto">
          <a:xfrm>
            <a:off x="5495925" y="2362200"/>
            <a:ext cx="523875" cy="274638"/>
          </a:xfrm>
          <a:prstGeom prst="rect">
            <a:avLst/>
          </a:prstGeom>
          <a:noFill/>
          <a:ln w="9525">
            <a:noFill/>
            <a:miter lim="800000"/>
            <a:headEnd/>
            <a:tailEnd/>
          </a:ln>
        </p:spPr>
        <p:txBody>
          <a:bodyPr>
            <a:spAutoFit/>
          </a:bodyPr>
          <a:lstStyle/>
          <a:p>
            <a:pPr algn="l">
              <a:spcBef>
                <a:spcPct val="50000"/>
              </a:spcBef>
            </a:pPr>
            <a:r>
              <a:rPr lang="en-US" sz="1200">
                <a:solidFill>
                  <a:srgbClr val="FF0000"/>
                </a:solidFill>
              </a:rPr>
              <a:t>1</a:t>
            </a:r>
            <a:endParaRPr lang="en-US">
              <a:latin typeface="Times New Roman" pitchFamily="18" charset="0"/>
            </a:endParaRPr>
          </a:p>
        </p:txBody>
      </p:sp>
      <p:sp>
        <p:nvSpPr>
          <p:cNvPr id="588807" name="Text Box 7"/>
          <p:cNvSpPr txBox="1">
            <a:spLocks noChangeArrowheads="1"/>
          </p:cNvSpPr>
          <p:nvPr/>
        </p:nvSpPr>
        <p:spPr bwMode="auto">
          <a:xfrm rot="-5400000">
            <a:off x="6083301" y="4854575"/>
            <a:ext cx="457200" cy="701675"/>
          </a:xfrm>
          <a:prstGeom prst="rect">
            <a:avLst/>
          </a:prstGeom>
          <a:noFill/>
          <a:ln w="9525">
            <a:noFill/>
            <a:miter lim="800000"/>
            <a:headEnd/>
            <a:tailEnd/>
          </a:ln>
        </p:spPr>
        <p:txBody>
          <a:bodyPr>
            <a:spAutoFit/>
          </a:bodyPr>
          <a:lstStyle/>
          <a:p>
            <a:pPr algn="l">
              <a:spcBef>
                <a:spcPct val="50000"/>
              </a:spcBef>
            </a:pPr>
            <a:r>
              <a:rPr lang="en-US" sz="4000">
                <a:solidFill>
                  <a:srgbClr val="FF0000"/>
                </a:solidFill>
                <a:latin typeface="Letter Gothic"/>
              </a:rPr>
              <a:t>X</a:t>
            </a:r>
            <a:endParaRPr lang="en-US">
              <a:latin typeface="Times New Roman" pitchFamily="18" charset="0"/>
            </a:endParaRPr>
          </a:p>
        </p:txBody>
      </p:sp>
      <p:sp>
        <p:nvSpPr>
          <p:cNvPr id="588808" name="Text Box 8"/>
          <p:cNvSpPr txBox="1">
            <a:spLocks noChangeArrowheads="1"/>
          </p:cNvSpPr>
          <p:nvPr/>
        </p:nvSpPr>
        <p:spPr bwMode="auto">
          <a:xfrm rot="-5400000">
            <a:off x="6494463" y="4854575"/>
            <a:ext cx="457200" cy="701675"/>
          </a:xfrm>
          <a:prstGeom prst="rect">
            <a:avLst/>
          </a:prstGeom>
          <a:noFill/>
          <a:ln w="9525">
            <a:noFill/>
            <a:miter lim="800000"/>
            <a:headEnd/>
            <a:tailEnd/>
          </a:ln>
        </p:spPr>
        <p:txBody>
          <a:bodyPr>
            <a:spAutoFit/>
          </a:bodyPr>
          <a:lstStyle/>
          <a:p>
            <a:pPr algn="l">
              <a:spcBef>
                <a:spcPct val="50000"/>
              </a:spcBef>
            </a:pPr>
            <a:r>
              <a:rPr lang="en-US" sz="4000">
                <a:solidFill>
                  <a:srgbClr val="FF0000"/>
                </a:solidFill>
                <a:latin typeface="Letter Gothic"/>
              </a:rPr>
              <a:t>X</a:t>
            </a:r>
            <a:endParaRPr lang="en-US">
              <a:latin typeface="Times New Roman" pitchFamily="18" charset="0"/>
            </a:endParaRPr>
          </a:p>
        </p:txBody>
      </p:sp>
      <p:sp>
        <p:nvSpPr>
          <p:cNvPr id="588809" name="Text Box 9"/>
          <p:cNvSpPr txBox="1">
            <a:spLocks noChangeArrowheads="1"/>
          </p:cNvSpPr>
          <p:nvPr/>
        </p:nvSpPr>
        <p:spPr bwMode="auto">
          <a:xfrm rot="-5400000">
            <a:off x="6904038" y="4856162"/>
            <a:ext cx="457200" cy="701675"/>
          </a:xfrm>
          <a:prstGeom prst="rect">
            <a:avLst/>
          </a:prstGeom>
          <a:noFill/>
          <a:ln w="9525">
            <a:noFill/>
            <a:miter lim="800000"/>
            <a:headEnd/>
            <a:tailEnd/>
          </a:ln>
        </p:spPr>
        <p:txBody>
          <a:bodyPr>
            <a:spAutoFit/>
          </a:bodyPr>
          <a:lstStyle/>
          <a:p>
            <a:pPr algn="l">
              <a:spcBef>
                <a:spcPct val="50000"/>
              </a:spcBef>
            </a:pPr>
            <a:r>
              <a:rPr lang="en-US" sz="4000">
                <a:solidFill>
                  <a:srgbClr val="FF0000"/>
                </a:solidFill>
                <a:latin typeface="Letter Gothic"/>
              </a:rPr>
              <a:t>X</a:t>
            </a:r>
            <a:endParaRPr lang="en-US">
              <a:latin typeface="Times New Roman" pitchFamily="18" charset="0"/>
            </a:endParaRPr>
          </a:p>
        </p:txBody>
      </p:sp>
      <p:sp>
        <p:nvSpPr>
          <p:cNvPr id="2058" name="Rectangle 2"/>
          <p:cNvSpPr txBox="1">
            <a:spLocks noChangeArrowheads="1"/>
          </p:cNvSpPr>
          <p:nvPr/>
        </p:nvSpPr>
        <p:spPr bwMode="auto">
          <a:xfrm>
            <a:off x="1100138" y="110331"/>
            <a:ext cx="6672262" cy="1143000"/>
          </a:xfrm>
          <a:prstGeom prst="rect">
            <a:avLst/>
          </a:prstGeom>
          <a:noFill/>
          <a:ln w="9525">
            <a:noFill/>
            <a:miter lim="800000"/>
            <a:headEnd/>
            <a:tailEnd/>
          </a:ln>
        </p:spPr>
        <p:txBody>
          <a:bodyPr anchor="ctr"/>
          <a:lstStyle/>
          <a:p>
            <a:pPr eaLnBrk="0" hangingPunct="0">
              <a:defRPr/>
            </a:pPr>
            <a:r>
              <a:rPr lang="en-US" sz="3200" b="1" dirty="0">
                <a:solidFill>
                  <a:srgbClr val="354595"/>
                </a:solidFill>
                <a:latin typeface="+mj-lt"/>
                <a:ea typeface="+mj-ea"/>
                <a:cs typeface="Arial" pitchFamily="34" charset="0"/>
              </a:rPr>
              <a:t>Completing the Shipper’s Declaration</a:t>
            </a:r>
          </a:p>
        </p:txBody>
      </p:sp>
      <p:grpSp>
        <p:nvGrpSpPr>
          <p:cNvPr id="2" name="Group 31"/>
          <p:cNvGrpSpPr>
            <a:grpSpLocks/>
          </p:cNvGrpSpPr>
          <p:nvPr/>
        </p:nvGrpSpPr>
        <p:grpSpPr bwMode="auto">
          <a:xfrm>
            <a:off x="1371600" y="2286000"/>
            <a:ext cx="4724400" cy="3965575"/>
            <a:chOff x="1371600" y="2286000"/>
            <a:chExt cx="4724400" cy="3965377"/>
          </a:xfrm>
        </p:grpSpPr>
        <p:sp>
          <p:nvSpPr>
            <p:cNvPr id="4112" name="Oval 10"/>
            <p:cNvSpPr>
              <a:spLocks noChangeArrowheads="1"/>
            </p:cNvSpPr>
            <p:nvPr/>
          </p:nvSpPr>
          <p:spPr bwMode="auto">
            <a:xfrm>
              <a:off x="1371600" y="4953000"/>
              <a:ext cx="1600200" cy="228600"/>
            </a:xfrm>
            <a:prstGeom prst="ellipse">
              <a:avLst/>
            </a:prstGeom>
            <a:noFill/>
            <a:ln w="9525" algn="ctr">
              <a:solidFill>
                <a:srgbClr val="C00000"/>
              </a:solidFill>
              <a:round/>
              <a:headEnd/>
              <a:tailEnd/>
            </a:ln>
          </p:spPr>
          <p:txBody>
            <a:bodyPr/>
            <a:lstStyle/>
            <a:p>
              <a:endParaRPr lang="en-US"/>
            </a:p>
          </p:txBody>
        </p:sp>
        <p:sp>
          <p:nvSpPr>
            <p:cNvPr id="4113" name="Oval 11"/>
            <p:cNvSpPr>
              <a:spLocks noChangeArrowheads="1"/>
            </p:cNvSpPr>
            <p:nvPr/>
          </p:nvSpPr>
          <p:spPr bwMode="auto">
            <a:xfrm>
              <a:off x="2895600" y="4038600"/>
              <a:ext cx="1600200" cy="228600"/>
            </a:xfrm>
            <a:prstGeom prst="ellipse">
              <a:avLst/>
            </a:prstGeom>
            <a:noFill/>
            <a:ln w="9525" algn="ctr">
              <a:solidFill>
                <a:srgbClr val="C00000"/>
              </a:solidFill>
              <a:round/>
              <a:headEnd/>
              <a:tailEnd/>
            </a:ln>
          </p:spPr>
          <p:txBody>
            <a:bodyPr/>
            <a:lstStyle/>
            <a:p>
              <a:endParaRPr lang="en-US"/>
            </a:p>
          </p:txBody>
        </p:sp>
        <p:sp>
          <p:nvSpPr>
            <p:cNvPr id="4114" name="Oval 12"/>
            <p:cNvSpPr>
              <a:spLocks noChangeArrowheads="1"/>
            </p:cNvSpPr>
            <p:nvPr/>
          </p:nvSpPr>
          <p:spPr bwMode="auto">
            <a:xfrm>
              <a:off x="4495800" y="2286000"/>
              <a:ext cx="1600200" cy="228600"/>
            </a:xfrm>
            <a:prstGeom prst="ellipse">
              <a:avLst/>
            </a:prstGeom>
            <a:noFill/>
            <a:ln w="9525" algn="ctr">
              <a:solidFill>
                <a:srgbClr val="C00000"/>
              </a:solidFill>
              <a:round/>
              <a:headEnd/>
              <a:tailEnd/>
            </a:ln>
          </p:spPr>
          <p:txBody>
            <a:bodyPr/>
            <a:lstStyle/>
            <a:p>
              <a:endParaRPr lang="en-US"/>
            </a:p>
          </p:txBody>
        </p:sp>
        <p:cxnSp>
          <p:nvCxnSpPr>
            <p:cNvPr id="4115" name="Straight Arrow Connector 14"/>
            <p:cNvCxnSpPr>
              <a:cxnSpLocks noChangeShapeType="1"/>
            </p:cNvCxnSpPr>
            <p:nvPr/>
          </p:nvCxnSpPr>
          <p:spPr bwMode="auto">
            <a:xfrm rot="16200000" flipV="1">
              <a:off x="1904206" y="5487194"/>
              <a:ext cx="610394" cy="151606"/>
            </a:xfrm>
            <a:prstGeom prst="straightConnector1">
              <a:avLst/>
            </a:prstGeom>
            <a:noFill/>
            <a:ln w="9525" algn="ctr">
              <a:solidFill>
                <a:srgbClr val="C00000"/>
              </a:solidFill>
              <a:round/>
              <a:headEnd/>
              <a:tailEnd type="arrow" w="med" len="med"/>
            </a:ln>
          </p:spPr>
        </p:cxnSp>
        <p:cxnSp>
          <p:nvCxnSpPr>
            <p:cNvPr id="4116" name="Straight Arrow Connector 17"/>
            <p:cNvCxnSpPr>
              <a:cxnSpLocks noChangeShapeType="1"/>
            </p:cNvCxnSpPr>
            <p:nvPr/>
          </p:nvCxnSpPr>
          <p:spPr bwMode="auto">
            <a:xfrm rot="5400000" flipH="1" flipV="1">
              <a:off x="2247900" y="4533900"/>
              <a:ext cx="1524000" cy="1143000"/>
            </a:xfrm>
            <a:prstGeom prst="straightConnector1">
              <a:avLst/>
            </a:prstGeom>
            <a:noFill/>
            <a:ln w="9525" algn="ctr">
              <a:solidFill>
                <a:srgbClr val="C00000"/>
              </a:solidFill>
              <a:round/>
              <a:headEnd/>
              <a:tailEnd type="arrow" w="med" len="med"/>
            </a:ln>
          </p:spPr>
        </p:cxnSp>
        <p:cxnSp>
          <p:nvCxnSpPr>
            <p:cNvPr id="4117" name="Straight Arrow Connector 20"/>
            <p:cNvCxnSpPr>
              <a:cxnSpLocks noChangeShapeType="1"/>
            </p:cNvCxnSpPr>
            <p:nvPr/>
          </p:nvCxnSpPr>
          <p:spPr bwMode="auto">
            <a:xfrm rot="5400000" flipH="1" flipV="1">
              <a:off x="2476500" y="2857500"/>
              <a:ext cx="3276600" cy="2743200"/>
            </a:xfrm>
            <a:prstGeom prst="straightConnector1">
              <a:avLst/>
            </a:prstGeom>
            <a:noFill/>
            <a:ln w="9525" algn="ctr">
              <a:solidFill>
                <a:srgbClr val="C00000"/>
              </a:solidFill>
              <a:round/>
              <a:headEnd/>
              <a:tailEnd type="arrow" w="med" len="med"/>
            </a:ln>
          </p:spPr>
        </p:cxnSp>
        <p:sp>
          <p:nvSpPr>
            <p:cNvPr id="4118" name="TextBox 30"/>
            <p:cNvSpPr txBox="1">
              <a:spLocks noChangeArrowheads="1"/>
            </p:cNvSpPr>
            <p:nvPr/>
          </p:nvSpPr>
          <p:spPr bwMode="auto">
            <a:xfrm>
              <a:off x="1600200" y="5943600"/>
              <a:ext cx="1527982" cy="307777"/>
            </a:xfrm>
            <a:prstGeom prst="rect">
              <a:avLst/>
            </a:prstGeom>
            <a:noFill/>
            <a:ln w="9525">
              <a:noFill/>
              <a:miter lim="800000"/>
              <a:headEnd/>
              <a:tailEnd/>
            </a:ln>
          </p:spPr>
          <p:txBody>
            <a:bodyPr wrap="none">
              <a:spAutoFit/>
            </a:bodyPr>
            <a:lstStyle/>
            <a:p>
              <a:r>
                <a:rPr lang="en-US">
                  <a:solidFill>
                    <a:schemeClr val="tx1"/>
                  </a:solidFill>
                </a:rPr>
                <a:t>Can be left blank</a:t>
              </a:r>
            </a:p>
          </p:txBody>
        </p:sp>
      </p:grpSp>
      <p:sp>
        <p:nvSpPr>
          <p:cNvPr id="4109" name="Slide Number Placeholder 3"/>
          <p:cNvSpPr>
            <a:spLocks noGrp="1"/>
          </p:cNvSpPr>
          <p:nvPr>
            <p:ph type="sldNum" sz="quarter" idx="12"/>
          </p:nvPr>
        </p:nvSpPr>
        <p:spPr>
          <a:noFill/>
        </p:spPr>
        <p:txBody>
          <a:bodyPr/>
          <a:lstStyle/>
          <a:p>
            <a:fld id="{69AC60B3-A754-4572-952A-38429F76489B}" type="slidenum">
              <a:rPr lang="en-US" smtClean="0">
                <a:latin typeface="Arial" pitchFamily="34" charset="0"/>
              </a:rPr>
              <a:pPr/>
              <a:t>39</a:t>
            </a:fld>
            <a:endParaRPr lang="en-US" smtClean="0">
              <a:latin typeface="Arial" pitchFamily="34" charset="0"/>
            </a:endParaRPr>
          </a:p>
        </p:txBody>
      </p:sp>
      <p:sp>
        <p:nvSpPr>
          <p:cNvPr id="23" name="Slide Number Placeholder 3"/>
          <p:cNvSpPr txBox="1">
            <a:spLocks/>
          </p:cNvSpPr>
          <p:nvPr/>
        </p:nvSpPr>
        <p:spPr>
          <a:xfrm>
            <a:off x="381000" y="6569075"/>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smtClean="0">
                <a:solidFill>
                  <a:srgbClr val="FFFFFF"/>
                </a:solidFill>
                <a:latin typeface="Arial"/>
                <a:cs typeface="Arial"/>
              </a:rPr>
              <a:t>Slide </a:t>
            </a:r>
            <a:fld id="{43D2EC11-8A9D-4AE6-96AD-543AE6033C24}" type="slidenum">
              <a:rPr lang="en-US" sz="1000" smtClean="0">
                <a:solidFill>
                  <a:srgbClr val="FFFFFF"/>
                </a:solidFill>
                <a:latin typeface="Arial"/>
                <a:cs typeface="Arial"/>
              </a:rPr>
              <a:pPr/>
              <a:t>39</a:t>
            </a:fld>
            <a:endParaRPr lang="en-US" sz="1000" dirty="0">
              <a:solidFill>
                <a:srgbClr val="FFFFFF"/>
              </a:solidFill>
              <a:latin typeface="Arial"/>
              <a:cs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588803"/>
                                        </p:tgtEl>
                                        <p:attrNameLst>
                                          <p:attrName>style.visibility</p:attrName>
                                        </p:attrNameLst>
                                      </p:cBhvr>
                                      <p:to>
                                        <p:strVal val="visible"/>
                                      </p:to>
                                    </p:set>
                                    <p:anim calcmode="lin" valueType="num">
                                      <p:cBhvr additive="base">
                                        <p:cTn id="7" dur="500" fill="hold"/>
                                        <p:tgtEl>
                                          <p:spTgt spid="588803"/>
                                        </p:tgtEl>
                                        <p:attrNameLst>
                                          <p:attrName>ppt_x</p:attrName>
                                        </p:attrNameLst>
                                      </p:cBhvr>
                                      <p:tavLst>
                                        <p:tav tm="0">
                                          <p:val>
                                            <p:strVal val="0-#ppt_w/2"/>
                                          </p:val>
                                        </p:tav>
                                        <p:tav tm="100000">
                                          <p:val>
                                            <p:strVal val="#ppt_x"/>
                                          </p:val>
                                        </p:tav>
                                      </p:tavLst>
                                    </p:anim>
                                    <p:anim calcmode="lin" valueType="num">
                                      <p:cBhvr additive="base">
                                        <p:cTn id="8" dur="500" fill="hold"/>
                                        <p:tgtEl>
                                          <p:spTgt spid="58880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88804"/>
                                        </p:tgtEl>
                                        <p:attrNameLst>
                                          <p:attrName>style.visibility</p:attrName>
                                        </p:attrNameLst>
                                      </p:cBhvr>
                                      <p:to>
                                        <p:strVal val="visible"/>
                                      </p:to>
                                    </p:set>
                                    <p:anim calcmode="lin" valueType="num">
                                      <p:cBhvr additive="base">
                                        <p:cTn id="13" dur="500" fill="hold"/>
                                        <p:tgtEl>
                                          <p:spTgt spid="588804"/>
                                        </p:tgtEl>
                                        <p:attrNameLst>
                                          <p:attrName>ppt_x</p:attrName>
                                        </p:attrNameLst>
                                      </p:cBhvr>
                                      <p:tavLst>
                                        <p:tav tm="0">
                                          <p:val>
                                            <p:strVal val="0-#ppt_w/2"/>
                                          </p:val>
                                        </p:tav>
                                        <p:tav tm="100000">
                                          <p:val>
                                            <p:strVal val="#ppt_x"/>
                                          </p:val>
                                        </p:tav>
                                      </p:tavLst>
                                    </p:anim>
                                    <p:anim calcmode="lin" valueType="num">
                                      <p:cBhvr additive="base">
                                        <p:cTn id="14" dur="500" fill="hold"/>
                                        <p:tgtEl>
                                          <p:spTgt spid="58880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588805"/>
                                        </p:tgtEl>
                                        <p:attrNameLst>
                                          <p:attrName>style.visibility</p:attrName>
                                        </p:attrNameLst>
                                      </p:cBhvr>
                                      <p:to>
                                        <p:strVal val="visible"/>
                                      </p:to>
                                    </p:set>
                                    <p:animEffect transition="in" filter="dissolve">
                                      <p:cBhvr>
                                        <p:cTn id="19" dur="500"/>
                                        <p:tgtEl>
                                          <p:spTgt spid="58880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grpId="0" nodeType="clickEffect">
                                  <p:stCondLst>
                                    <p:cond delay="0"/>
                                  </p:stCondLst>
                                  <p:childTnLst>
                                    <p:set>
                                      <p:cBhvr>
                                        <p:cTn id="23" dur="1" fill="hold">
                                          <p:stCondLst>
                                            <p:cond delay="0"/>
                                          </p:stCondLst>
                                        </p:cTn>
                                        <p:tgtEl>
                                          <p:spTgt spid="588806"/>
                                        </p:tgtEl>
                                        <p:attrNameLst>
                                          <p:attrName>style.visibility</p:attrName>
                                        </p:attrNameLst>
                                      </p:cBhvr>
                                      <p:to>
                                        <p:strVal val="visible"/>
                                      </p:to>
                                    </p:set>
                                    <p:anim calcmode="lin" valueType="num">
                                      <p:cBhvr additive="base">
                                        <p:cTn id="24" dur="500" fill="hold"/>
                                        <p:tgtEl>
                                          <p:spTgt spid="588806"/>
                                        </p:tgtEl>
                                        <p:attrNameLst>
                                          <p:attrName>ppt_x</p:attrName>
                                        </p:attrNameLst>
                                      </p:cBhvr>
                                      <p:tavLst>
                                        <p:tav tm="0">
                                          <p:val>
                                            <p:strVal val="1+#ppt_w/2"/>
                                          </p:val>
                                        </p:tav>
                                        <p:tav tm="100000">
                                          <p:val>
                                            <p:strVal val="#ppt_x"/>
                                          </p:val>
                                        </p:tav>
                                      </p:tavLst>
                                    </p:anim>
                                    <p:anim calcmode="lin" valueType="num">
                                      <p:cBhvr additive="base">
                                        <p:cTn id="25" dur="500" fill="hold"/>
                                        <p:tgtEl>
                                          <p:spTgt spid="588806"/>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grpId="0" nodeType="clickEffect">
                                  <p:stCondLst>
                                    <p:cond delay="0"/>
                                  </p:stCondLst>
                                  <p:childTnLst>
                                    <p:set>
                                      <p:cBhvr>
                                        <p:cTn id="29" dur="1" fill="hold">
                                          <p:stCondLst>
                                            <p:cond delay="0"/>
                                          </p:stCondLst>
                                        </p:cTn>
                                        <p:tgtEl>
                                          <p:spTgt spid="588807"/>
                                        </p:tgtEl>
                                        <p:attrNameLst>
                                          <p:attrName>style.visibility</p:attrName>
                                        </p:attrNameLst>
                                      </p:cBhvr>
                                      <p:to>
                                        <p:strVal val="visible"/>
                                      </p:to>
                                    </p:set>
                                    <p:anim calcmode="lin" valueType="num">
                                      <p:cBhvr additive="base">
                                        <p:cTn id="30" dur="500" fill="hold"/>
                                        <p:tgtEl>
                                          <p:spTgt spid="588807"/>
                                        </p:tgtEl>
                                        <p:attrNameLst>
                                          <p:attrName>ppt_x</p:attrName>
                                        </p:attrNameLst>
                                      </p:cBhvr>
                                      <p:tavLst>
                                        <p:tav tm="0">
                                          <p:val>
                                            <p:strVal val="1+#ppt_w/2"/>
                                          </p:val>
                                        </p:tav>
                                        <p:tav tm="100000">
                                          <p:val>
                                            <p:strVal val="#ppt_x"/>
                                          </p:val>
                                        </p:tav>
                                      </p:tavLst>
                                    </p:anim>
                                    <p:anim calcmode="lin" valueType="num">
                                      <p:cBhvr additive="base">
                                        <p:cTn id="31" dur="500" fill="hold"/>
                                        <p:tgtEl>
                                          <p:spTgt spid="588807"/>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grpId="0" nodeType="clickEffect">
                                  <p:stCondLst>
                                    <p:cond delay="0"/>
                                  </p:stCondLst>
                                  <p:childTnLst>
                                    <p:set>
                                      <p:cBhvr>
                                        <p:cTn id="35" dur="1" fill="hold">
                                          <p:stCondLst>
                                            <p:cond delay="0"/>
                                          </p:stCondLst>
                                        </p:cTn>
                                        <p:tgtEl>
                                          <p:spTgt spid="588808"/>
                                        </p:tgtEl>
                                        <p:attrNameLst>
                                          <p:attrName>style.visibility</p:attrName>
                                        </p:attrNameLst>
                                      </p:cBhvr>
                                      <p:to>
                                        <p:strVal val="visible"/>
                                      </p:to>
                                    </p:set>
                                    <p:anim calcmode="lin" valueType="num">
                                      <p:cBhvr additive="base">
                                        <p:cTn id="36" dur="500" fill="hold"/>
                                        <p:tgtEl>
                                          <p:spTgt spid="588808"/>
                                        </p:tgtEl>
                                        <p:attrNameLst>
                                          <p:attrName>ppt_x</p:attrName>
                                        </p:attrNameLst>
                                      </p:cBhvr>
                                      <p:tavLst>
                                        <p:tav tm="0">
                                          <p:val>
                                            <p:strVal val="1+#ppt_w/2"/>
                                          </p:val>
                                        </p:tav>
                                        <p:tav tm="100000">
                                          <p:val>
                                            <p:strVal val="#ppt_x"/>
                                          </p:val>
                                        </p:tav>
                                      </p:tavLst>
                                    </p:anim>
                                    <p:anim calcmode="lin" valueType="num">
                                      <p:cBhvr additive="base">
                                        <p:cTn id="37" dur="500" fill="hold"/>
                                        <p:tgtEl>
                                          <p:spTgt spid="588808"/>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grpId="0" nodeType="clickEffect">
                                  <p:stCondLst>
                                    <p:cond delay="0"/>
                                  </p:stCondLst>
                                  <p:childTnLst>
                                    <p:set>
                                      <p:cBhvr>
                                        <p:cTn id="41" dur="1" fill="hold">
                                          <p:stCondLst>
                                            <p:cond delay="0"/>
                                          </p:stCondLst>
                                        </p:cTn>
                                        <p:tgtEl>
                                          <p:spTgt spid="588809"/>
                                        </p:tgtEl>
                                        <p:attrNameLst>
                                          <p:attrName>style.visibility</p:attrName>
                                        </p:attrNameLst>
                                      </p:cBhvr>
                                      <p:to>
                                        <p:strVal val="visible"/>
                                      </p:to>
                                    </p:set>
                                    <p:anim calcmode="lin" valueType="num">
                                      <p:cBhvr additive="base">
                                        <p:cTn id="42" dur="500" fill="hold"/>
                                        <p:tgtEl>
                                          <p:spTgt spid="588809"/>
                                        </p:tgtEl>
                                        <p:attrNameLst>
                                          <p:attrName>ppt_x</p:attrName>
                                        </p:attrNameLst>
                                      </p:cBhvr>
                                      <p:tavLst>
                                        <p:tav tm="0">
                                          <p:val>
                                            <p:strVal val="1+#ppt_w/2"/>
                                          </p:val>
                                        </p:tav>
                                        <p:tav tm="100000">
                                          <p:val>
                                            <p:strVal val="#ppt_x"/>
                                          </p:val>
                                        </p:tav>
                                      </p:tavLst>
                                    </p:anim>
                                    <p:anim calcmode="lin" valueType="num">
                                      <p:cBhvr additive="base">
                                        <p:cTn id="43" dur="500" fill="hold"/>
                                        <p:tgtEl>
                                          <p:spTgt spid="588809"/>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54" presetClass="entr" presetSubtype="0" accel="100000" fill="hold" nodeType="clickEffect">
                                  <p:stCondLst>
                                    <p:cond delay="0"/>
                                  </p:stCondLst>
                                  <p:childTnLst>
                                    <p:set>
                                      <p:cBhvr>
                                        <p:cTn id="47" dur="1" fill="hold">
                                          <p:stCondLst>
                                            <p:cond delay="0"/>
                                          </p:stCondLst>
                                        </p:cTn>
                                        <p:tgtEl>
                                          <p:spTgt spid="2"/>
                                        </p:tgtEl>
                                        <p:attrNameLst>
                                          <p:attrName>style.visibility</p:attrName>
                                        </p:attrNameLst>
                                      </p:cBhvr>
                                      <p:to>
                                        <p:strVal val="visible"/>
                                      </p:to>
                                    </p:set>
                                    <p:anim calcmode="lin" valueType="num">
                                      <p:cBhvr>
                                        <p:cTn id="48" dur="500" fill="hold"/>
                                        <p:tgtEl>
                                          <p:spTgt spid="2"/>
                                        </p:tgtEl>
                                        <p:attrNameLst>
                                          <p:attrName>ppt_w</p:attrName>
                                        </p:attrNameLst>
                                      </p:cBhvr>
                                      <p:tavLst>
                                        <p:tav tm="0">
                                          <p:val>
                                            <p:strVal val="#ppt_w*0.05"/>
                                          </p:val>
                                        </p:tav>
                                        <p:tav tm="100000">
                                          <p:val>
                                            <p:strVal val="#ppt_w"/>
                                          </p:val>
                                        </p:tav>
                                      </p:tavLst>
                                    </p:anim>
                                    <p:anim calcmode="lin" valueType="num">
                                      <p:cBhvr>
                                        <p:cTn id="49" dur="500" fill="hold"/>
                                        <p:tgtEl>
                                          <p:spTgt spid="2"/>
                                        </p:tgtEl>
                                        <p:attrNameLst>
                                          <p:attrName>ppt_h</p:attrName>
                                        </p:attrNameLst>
                                      </p:cBhvr>
                                      <p:tavLst>
                                        <p:tav tm="0">
                                          <p:val>
                                            <p:strVal val="#ppt_h"/>
                                          </p:val>
                                        </p:tav>
                                        <p:tav tm="100000">
                                          <p:val>
                                            <p:strVal val="#ppt_h"/>
                                          </p:val>
                                        </p:tav>
                                      </p:tavLst>
                                    </p:anim>
                                    <p:anim calcmode="lin" valueType="num">
                                      <p:cBhvr>
                                        <p:cTn id="50" dur="500" fill="hold"/>
                                        <p:tgtEl>
                                          <p:spTgt spid="2"/>
                                        </p:tgtEl>
                                        <p:attrNameLst>
                                          <p:attrName>ppt_x</p:attrName>
                                        </p:attrNameLst>
                                      </p:cBhvr>
                                      <p:tavLst>
                                        <p:tav tm="0">
                                          <p:val>
                                            <p:strVal val="#ppt_x-.2"/>
                                          </p:val>
                                        </p:tav>
                                        <p:tav tm="100000">
                                          <p:val>
                                            <p:strVal val="#ppt_x"/>
                                          </p:val>
                                        </p:tav>
                                      </p:tavLst>
                                    </p:anim>
                                    <p:anim calcmode="lin" valueType="num">
                                      <p:cBhvr>
                                        <p:cTn id="51" dur="500" fill="hold"/>
                                        <p:tgtEl>
                                          <p:spTgt spid="2"/>
                                        </p:tgtEl>
                                        <p:attrNameLst>
                                          <p:attrName>ppt_y</p:attrName>
                                        </p:attrNameLst>
                                      </p:cBhvr>
                                      <p:tavLst>
                                        <p:tav tm="0">
                                          <p:val>
                                            <p:strVal val="#ppt_y"/>
                                          </p:val>
                                        </p:tav>
                                        <p:tav tm="100000">
                                          <p:val>
                                            <p:strVal val="#ppt_y"/>
                                          </p:val>
                                        </p:tav>
                                      </p:tavLst>
                                    </p:anim>
                                    <p:animEffect transition="in" filter="fade">
                                      <p:cBhvr>
                                        <p:cTn id="5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8803" grpId="0" autoUpdateAnimBg="0"/>
      <p:bldP spid="588804" grpId="0" autoUpdateAnimBg="0"/>
      <p:bldP spid="588805" grpId="0" autoUpdateAnimBg="0"/>
      <p:bldP spid="588806" grpId="0" autoUpdateAnimBg="0"/>
      <p:bldP spid="588807" grpId="0" autoUpdateAnimBg="0"/>
      <p:bldP spid="588808" grpId="0" autoUpdateAnimBg="0"/>
      <p:bldP spid="588809"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21"/>
          <p:cNvGrpSpPr/>
          <p:nvPr/>
        </p:nvGrpSpPr>
        <p:grpSpPr>
          <a:xfrm>
            <a:off x="762000" y="1295400"/>
            <a:ext cx="7924800" cy="1600200"/>
            <a:chOff x="609600" y="4038600"/>
            <a:chExt cx="7924800" cy="2514600"/>
          </a:xfrm>
        </p:grpSpPr>
        <p:sp>
          <p:nvSpPr>
            <p:cNvPr id="15370" name="AutoShape 5"/>
            <p:cNvSpPr>
              <a:spLocks noChangeArrowheads="1"/>
            </p:cNvSpPr>
            <p:nvPr/>
          </p:nvSpPr>
          <p:spPr bwMode="auto">
            <a:xfrm>
              <a:off x="609600" y="4038600"/>
              <a:ext cx="7924800" cy="2514600"/>
            </a:xfrm>
            <a:prstGeom prst="roundRect">
              <a:avLst>
                <a:gd name="adj" fmla="val 16667"/>
              </a:avLst>
            </a:prstGeom>
            <a:solidFill>
              <a:schemeClr val="bg1"/>
            </a:solidFill>
            <a:ln w="9525" algn="ctr">
              <a:noFill/>
              <a:round/>
              <a:headEnd/>
              <a:tailEnd/>
            </a:ln>
          </p:spPr>
          <p:txBody>
            <a:bodyPr wrap="none" anchor="ctr"/>
            <a:lstStyle/>
            <a:p>
              <a:endParaRPr lang="en-US" dirty="0"/>
            </a:p>
          </p:txBody>
        </p:sp>
        <p:grpSp>
          <p:nvGrpSpPr>
            <p:cNvPr id="3" name="Group 20"/>
            <p:cNvGrpSpPr/>
            <p:nvPr/>
          </p:nvGrpSpPr>
          <p:grpSpPr>
            <a:xfrm>
              <a:off x="865239" y="4206240"/>
              <a:ext cx="7376242" cy="2112963"/>
              <a:chOff x="865239" y="4206240"/>
              <a:chExt cx="7376242" cy="2112963"/>
            </a:xfrm>
          </p:grpSpPr>
          <p:pic>
            <p:nvPicPr>
              <p:cNvPr id="15372" name="Picture 7"/>
              <p:cNvPicPr>
                <a:picLocks noChangeAspect="1" noChangeArrowheads="1"/>
              </p:cNvPicPr>
              <p:nvPr/>
            </p:nvPicPr>
            <p:blipFill>
              <a:blip r:embed="rId3" cstate="print"/>
              <a:srcRect/>
              <a:stretch>
                <a:fillRect/>
              </a:stretch>
            </p:blipFill>
            <p:spPr bwMode="auto">
              <a:xfrm>
                <a:off x="4876800" y="4572000"/>
                <a:ext cx="718984" cy="263684"/>
              </a:xfrm>
              <a:prstGeom prst="rect">
                <a:avLst/>
              </a:prstGeom>
              <a:solidFill>
                <a:schemeClr val="bg1"/>
              </a:solidFill>
              <a:ln w="9525">
                <a:noFill/>
                <a:miter lim="800000"/>
                <a:headEnd/>
                <a:tailEnd/>
              </a:ln>
            </p:spPr>
          </p:pic>
          <p:grpSp>
            <p:nvGrpSpPr>
              <p:cNvPr id="4" name="Group 19"/>
              <p:cNvGrpSpPr/>
              <p:nvPr/>
            </p:nvGrpSpPr>
            <p:grpSpPr>
              <a:xfrm>
                <a:off x="5892800" y="4960620"/>
                <a:ext cx="2348681" cy="1358583"/>
                <a:chOff x="5892800" y="4960620"/>
                <a:chExt cx="2348681" cy="1358583"/>
              </a:xfrm>
            </p:grpSpPr>
            <p:pic>
              <p:nvPicPr>
                <p:cNvPr id="15378" name="Picture 9"/>
                <p:cNvPicPr>
                  <a:picLocks noChangeAspect="1" noChangeArrowheads="1"/>
                </p:cNvPicPr>
                <p:nvPr/>
              </p:nvPicPr>
              <p:blipFill>
                <a:blip r:embed="rId4" cstate="print"/>
                <a:srcRect/>
                <a:stretch>
                  <a:fillRect/>
                </a:stretch>
              </p:blipFill>
              <p:spPr bwMode="auto">
                <a:xfrm>
                  <a:off x="6123585" y="5095081"/>
                  <a:ext cx="1933268" cy="1051243"/>
                </a:xfrm>
                <a:prstGeom prst="rect">
                  <a:avLst/>
                </a:prstGeom>
                <a:noFill/>
                <a:ln w="9525">
                  <a:noFill/>
                  <a:miter lim="800000"/>
                  <a:headEnd/>
                  <a:tailEnd/>
                </a:ln>
              </p:spPr>
            </p:pic>
            <p:sp>
              <p:nvSpPr>
                <p:cNvPr id="15379" name="Rectangle 10"/>
                <p:cNvSpPr>
                  <a:spLocks noChangeAspect="1" noChangeArrowheads="1"/>
                </p:cNvSpPr>
                <p:nvPr/>
              </p:nvSpPr>
              <p:spPr bwMode="auto">
                <a:xfrm>
                  <a:off x="5892800" y="4960620"/>
                  <a:ext cx="2348681" cy="1358583"/>
                </a:xfrm>
                <a:prstGeom prst="rect">
                  <a:avLst/>
                </a:prstGeom>
                <a:noFill/>
                <a:ln w="31750" cap="rnd">
                  <a:solidFill>
                    <a:srgbClr val="FF9900"/>
                  </a:solidFill>
                  <a:prstDash val="sysDot"/>
                  <a:miter lim="800000"/>
                  <a:headEnd/>
                  <a:tailEnd/>
                </a:ln>
              </p:spPr>
              <p:txBody>
                <a:bodyPr wrap="none" anchor="ctr"/>
                <a:lstStyle/>
                <a:p>
                  <a:endParaRPr lang="en-US"/>
                </a:p>
              </p:txBody>
            </p:sp>
          </p:grpSp>
          <p:pic>
            <p:nvPicPr>
              <p:cNvPr id="15374" name="Picture 11"/>
              <p:cNvPicPr>
                <a:picLocks noChangeAspect="1" noChangeArrowheads="1"/>
              </p:cNvPicPr>
              <p:nvPr/>
            </p:nvPicPr>
            <p:blipFill>
              <a:blip r:embed="rId4" cstate="print"/>
              <a:srcRect/>
              <a:stretch>
                <a:fillRect/>
              </a:stretch>
            </p:blipFill>
            <p:spPr bwMode="auto">
              <a:xfrm>
                <a:off x="945126" y="4330224"/>
                <a:ext cx="2158727" cy="983139"/>
              </a:xfrm>
              <a:prstGeom prst="rect">
                <a:avLst/>
              </a:prstGeom>
              <a:noFill/>
              <a:ln w="9525">
                <a:noFill/>
                <a:miter lim="800000"/>
                <a:headEnd/>
                <a:tailEnd/>
              </a:ln>
            </p:spPr>
          </p:pic>
          <p:sp>
            <p:nvSpPr>
              <p:cNvPr id="15375" name="Rectangle 12"/>
              <p:cNvSpPr>
                <a:spLocks noChangeAspect="1" noChangeArrowheads="1"/>
              </p:cNvSpPr>
              <p:nvPr/>
            </p:nvSpPr>
            <p:spPr bwMode="auto">
              <a:xfrm>
                <a:off x="865239" y="4206240"/>
                <a:ext cx="2348681" cy="1358583"/>
              </a:xfrm>
              <a:prstGeom prst="rect">
                <a:avLst/>
              </a:prstGeom>
              <a:noFill/>
              <a:ln w="31750" cap="rnd">
                <a:solidFill>
                  <a:srgbClr val="FF9900"/>
                </a:solidFill>
                <a:prstDash val="sysDot"/>
                <a:miter lim="800000"/>
                <a:headEnd/>
                <a:tailEnd/>
              </a:ln>
            </p:spPr>
            <p:txBody>
              <a:bodyPr wrap="none" anchor="ctr"/>
              <a:lstStyle/>
              <a:p>
                <a:endParaRPr lang="en-US"/>
              </a:p>
            </p:txBody>
          </p:sp>
          <p:sp>
            <p:nvSpPr>
              <p:cNvPr id="15376" name="Line 13"/>
              <p:cNvSpPr>
                <a:spLocks noChangeAspect="1" noChangeShapeType="1"/>
              </p:cNvSpPr>
              <p:nvPr/>
            </p:nvSpPr>
            <p:spPr bwMode="auto">
              <a:xfrm>
                <a:off x="3189066" y="4475163"/>
                <a:ext cx="4771923" cy="0"/>
              </a:xfrm>
              <a:prstGeom prst="line">
                <a:avLst/>
              </a:prstGeom>
              <a:noFill/>
              <a:ln w="12700">
                <a:solidFill>
                  <a:schemeClr val="tx1"/>
                </a:solidFill>
                <a:round/>
                <a:headEnd type="stealth" w="med" len="med"/>
                <a:tailEnd/>
              </a:ln>
            </p:spPr>
            <p:txBody>
              <a:bodyPr/>
              <a:lstStyle/>
              <a:p>
                <a:endParaRPr lang="en-US"/>
              </a:p>
            </p:txBody>
          </p:sp>
          <p:sp>
            <p:nvSpPr>
              <p:cNvPr id="15377" name="Line 14"/>
              <p:cNvSpPr>
                <a:spLocks noChangeAspect="1" noChangeShapeType="1"/>
              </p:cNvSpPr>
              <p:nvPr/>
            </p:nvSpPr>
            <p:spPr bwMode="auto">
              <a:xfrm>
                <a:off x="7966314" y="4494371"/>
                <a:ext cx="0" cy="684530"/>
              </a:xfrm>
              <a:prstGeom prst="line">
                <a:avLst/>
              </a:prstGeom>
              <a:noFill/>
              <a:ln w="12700">
                <a:solidFill>
                  <a:schemeClr val="tx1"/>
                </a:solidFill>
                <a:round/>
                <a:headEnd/>
                <a:tailEnd type="stealth" w="med" len="med"/>
              </a:ln>
            </p:spPr>
            <p:txBody>
              <a:bodyPr/>
              <a:lstStyle/>
              <a:p>
                <a:endParaRPr lang="en-US"/>
              </a:p>
            </p:txBody>
          </p:sp>
        </p:grpSp>
      </p:grpSp>
      <p:sp>
        <p:nvSpPr>
          <p:cNvPr id="15363" name="Rectangle 2"/>
          <p:cNvSpPr>
            <a:spLocks noGrp="1" noChangeArrowheads="1"/>
          </p:cNvSpPr>
          <p:nvPr>
            <p:ph type="title"/>
          </p:nvPr>
        </p:nvSpPr>
        <p:spPr/>
        <p:txBody>
          <a:bodyPr>
            <a:normAutofit/>
          </a:bodyPr>
          <a:lstStyle/>
          <a:p>
            <a:r>
              <a:rPr lang="en-US" sz="3600" dirty="0" smtClean="0"/>
              <a:t>Infectious Substance Transport</a:t>
            </a:r>
          </a:p>
        </p:txBody>
      </p:sp>
      <p:sp>
        <p:nvSpPr>
          <p:cNvPr id="15364" name="Rectangle 3"/>
          <p:cNvSpPr>
            <a:spLocks noGrp="1" noChangeArrowheads="1"/>
          </p:cNvSpPr>
          <p:nvPr>
            <p:ph idx="1"/>
          </p:nvPr>
        </p:nvSpPr>
        <p:spPr>
          <a:xfrm>
            <a:off x="457200" y="2895599"/>
            <a:ext cx="8458200" cy="3673475"/>
          </a:xfrm>
        </p:spPr>
        <p:txBody>
          <a:bodyPr>
            <a:noAutofit/>
          </a:bodyPr>
          <a:lstStyle/>
          <a:p>
            <a:pPr marL="0">
              <a:buNone/>
            </a:pPr>
            <a:r>
              <a:rPr lang="en-US" sz="2000" dirty="0" smtClean="0"/>
              <a:t>Transport – movement of biological material outside of a restricted area</a:t>
            </a:r>
          </a:p>
          <a:p>
            <a:pPr marL="0">
              <a:buNone/>
            </a:pPr>
            <a:endParaRPr lang="en-US" sz="2000" dirty="0" smtClean="0"/>
          </a:p>
          <a:p>
            <a:pPr lvl="1"/>
            <a:r>
              <a:rPr lang="en-US" dirty="0" smtClean="0"/>
              <a:t>Research labs</a:t>
            </a:r>
          </a:p>
          <a:p>
            <a:pPr lvl="2"/>
            <a:r>
              <a:rPr lang="en-US" sz="1800" b="0" dirty="0" smtClean="0"/>
              <a:t>Sample transfers are necessary for study and to further research</a:t>
            </a:r>
          </a:p>
          <a:p>
            <a:pPr lvl="1"/>
            <a:r>
              <a:rPr lang="en-US" dirty="0" smtClean="0"/>
              <a:t>Public health labs and diagnostic labs</a:t>
            </a:r>
          </a:p>
          <a:p>
            <a:pPr lvl="2"/>
            <a:r>
              <a:rPr lang="en-US" sz="1800" b="0" dirty="0" smtClean="0"/>
              <a:t>Sample transfers are necessary for diagnosis and analysis</a:t>
            </a:r>
          </a:p>
          <a:p>
            <a:pPr>
              <a:buNone/>
            </a:pPr>
            <a:r>
              <a:rPr lang="en-US" sz="2000" dirty="0" smtClean="0"/>
              <a:t>Transport can occur</a:t>
            </a:r>
          </a:p>
          <a:p>
            <a:pPr lvl="1"/>
            <a:r>
              <a:rPr lang="en-US" sz="1800" dirty="0" smtClean="0"/>
              <a:t>Across international borders</a:t>
            </a:r>
          </a:p>
          <a:p>
            <a:pPr lvl="1"/>
            <a:r>
              <a:rPr lang="en-US" sz="1800" dirty="0" smtClean="0"/>
              <a:t>Within a country</a:t>
            </a:r>
          </a:p>
          <a:p>
            <a:pPr lvl="1"/>
            <a:r>
              <a:rPr lang="en-US" sz="1800" dirty="0" smtClean="0"/>
              <a:t>Within a facility</a:t>
            </a:r>
          </a:p>
        </p:txBody>
      </p:sp>
      <p:sp>
        <p:nvSpPr>
          <p:cNvPr id="16" name="Slide Number Placeholder 3"/>
          <p:cNvSpPr txBox="1">
            <a:spLocks/>
          </p:cNvSpPr>
          <p:nvPr/>
        </p:nvSpPr>
        <p:spPr>
          <a:xfrm>
            <a:off x="381000" y="6569075"/>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smtClean="0">
                <a:solidFill>
                  <a:srgbClr val="FFFFFF"/>
                </a:solidFill>
                <a:latin typeface="Arial"/>
                <a:cs typeface="Arial"/>
              </a:rPr>
              <a:t>Slide </a:t>
            </a:r>
            <a:fld id="{43D2EC11-8A9D-4AE6-96AD-543AE6033C24}" type="slidenum">
              <a:rPr lang="en-US" sz="1000" smtClean="0">
                <a:solidFill>
                  <a:srgbClr val="FFFFFF"/>
                </a:solidFill>
                <a:latin typeface="Arial"/>
                <a:cs typeface="Arial"/>
              </a:rPr>
              <a:pPr/>
              <a:t>4</a:t>
            </a:fld>
            <a:endParaRPr lang="en-US" sz="1000" dirty="0">
              <a:solidFill>
                <a:srgbClr val="FFFFFF"/>
              </a:solidFill>
              <a:latin typeface="Arial"/>
              <a:cs typeface="Aria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0" defTabSz="914400" eaLnBrk="0" hangingPunct="0">
              <a:lnSpc>
                <a:spcPct val="100000"/>
              </a:lnSpc>
              <a:spcBef>
                <a:spcPts val="0"/>
              </a:spcBef>
              <a:defRPr/>
            </a:pPr>
            <a:r>
              <a:rPr lang="en-US" sz="3200" b="1" dirty="0">
                <a:solidFill>
                  <a:srgbClr val="354595"/>
                </a:solidFill>
                <a:cs typeface="Arial" pitchFamily="34" charset="0"/>
              </a:rPr>
              <a:t>Completing the Shipper’s Declaration</a:t>
            </a:r>
            <a:br>
              <a:rPr lang="en-US" sz="3200" b="1" dirty="0">
                <a:solidFill>
                  <a:srgbClr val="354595"/>
                </a:solidFill>
                <a:cs typeface="Arial" pitchFamily="34" charset="0"/>
              </a:rPr>
            </a:br>
            <a:endParaRPr lang="en-US" dirty="0"/>
          </a:p>
        </p:txBody>
      </p:sp>
      <p:sp>
        <p:nvSpPr>
          <p:cNvPr id="4" name="Content Placeholder 3"/>
          <p:cNvSpPr>
            <a:spLocks noGrp="1"/>
          </p:cNvSpPr>
          <p:nvPr>
            <p:ph idx="1"/>
          </p:nvPr>
        </p:nvSpPr>
        <p:spPr/>
        <p:txBody>
          <a:bodyPr>
            <a:normAutofit fontScale="92500" lnSpcReduction="10000"/>
          </a:bodyPr>
          <a:lstStyle/>
          <a:p>
            <a:pPr marL="342900" lvl="0" indent="-342900" defTabSz="914400">
              <a:lnSpc>
                <a:spcPct val="100000"/>
              </a:lnSpc>
              <a:spcBef>
                <a:spcPct val="20000"/>
              </a:spcBef>
            </a:pPr>
            <a:r>
              <a:rPr lang="en-US" sz="2200" dirty="0">
                <a:solidFill>
                  <a:prstClr val="black"/>
                </a:solidFill>
              </a:rPr>
              <a:t>Enter full name and address for Shipper. Include name and phone number for person responsible for shipment</a:t>
            </a:r>
          </a:p>
          <a:p>
            <a:pPr marL="342900" lvl="0" indent="-342900" defTabSz="914400">
              <a:lnSpc>
                <a:spcPct val="100000"/>
              </a:lnSpc>
              <a:spcBef>
                <a:spcPct val="20000"/>
              </a:spcBef>
            </a:pPr>
            <a:r>
              <a:rPr lang="en-US" sz="2200" dirty="0">
                <a:solidFill>
                  <a:prstClr val="black"/>
                </a:solidFill>
              </a:rPr>
              <a:t>Enter full name and address for Consignee (recipient). Recommend including name and phone number for person responsible for shipment upon receipt</a:t>
            </a:r>
          </a:p>
          <a:p>
            <a:pPr marL="342900" lvl="0" indent="-342900" defTabSz="914400">
              <a:lnSpc>
                <a:spcPct val="100000"/>
              </a:lnSpc>
              <a:spcBef>
                <a:spcPct val="20000"/>
              </a:spcBef>
            </a:pPr>
            <a:r>
              <a:rPr lang="en-US" sz="2200" dirty="0">
                <a:solidFill>
                  <a:prstClr val="black"/>
                </a:solidFill>
              </a:rPr>
              <a:t>Enter or leave blank the Air Waybill number</a:t>
            </a:r>
          </a:p>
          <a:p>
            <a:pPr marL="342900" lvl="0" indent="-342900" defTabSz="914400">
              <a:lnSpc>
                <a:spcPct val="100000"/>
              </a:lnSpc>
              <a:spcBef>
                <a:spcPct val="20000"/>
              </a:spcBef>
            </a:pPr>
            <a:r>
              <a:rPr lang="en-US" sz="2200" dirty="0">
                <a:solidFill>
                  <a:prstClr val="black"/>
                </a:solidFill>
              </a:rPr>
              <a:t>Enter page of pages (e.g. Page 1 of 3 Pages)</a:t>
            </a:r>
          </a:p>
          <a:p>
            <a:pPr marL="342900" lvl="0" indent="-342900" defTabSz="914400">
              <a:lnSpc>
                <a:spcPct val="100000"/>
              </a:lnSpc>
              <a:spcBef>
                <a:spcPct val="20000"/>
              </a:spcBef>
            </a:pPr>
            <a:r>
              <a:rPr lang="en-US" sz="2200" dirty="0">
                <a:solidFill>
                  <a:prstClr val="black"/>
                </a:solidFill>
              </a:rPr>
              <a:t>Transport Details</a:t>
            </a:r>
          </a:p>
          <a:p>
            <a:pPr marL="742950" lvl="1" indent="-285750" defTabSz="914400">
              <a:lnSpc>
                <a:spcPct val="100000"/>
              </a:lnSpc>
              <a:spcBef>
                <a:spcPct val="20000"/>
              </a:spcBef>
              <a:buFont typeface="Arial" pitchFamily="34" charset="0"/>
              <a:buChar char="–"/>
            </a:pPr>
            <a:r>
              <a:rPr lang="en-US" sz="2000" dirty="0">
                <a:solidFill>
                  <a:prstClr val="black"/>
                </a:solidFill>
              </a:rPr>
              <a:t>Cross out the one that is not applicable (Passenger and Cargo Aircraft or Cargo Aircraft Only)</a:t>
            </a:r>
          </a:p>
          <a:p>
            <a:pPr marL="742950" lvl="1" indent="-285750" defTabSz="914400">
              <a:lnSpc>
                <a:spcPct val="100000"/>
              </a:lnSpc>
              <a:spcBef>
                <a:spcPct val="20000"/>
              </a:spcBef>
              <a:buFont typeface="Arial" pitchFamily="34" charset="0"/>
              <a:buChar char="–"/>
            </a:pPr>
            <a:r>
              <a:rPr lang="en-US" sz="2000" dirty="0">
                <a:solidFill>
                  <a:prstClr val="black"/>
                </a:solidFill>
              </a:rPr>
              <a:t>Enter or leave blank the Airport of Departure and of Destination</a:t>
            </a:r>
          </a:p>
          <a:p>
            <a:pPr marL="342900" lvl="0" indent="-342900" defTabSz="914400">
              <a:lnSpc>
                <a:spcPct val="100000"/>
              </a:lnSpc>
              <a:spcBef>
                <a:spcPct val="20000"/>
              </a:spcBef>
            </a:pPr>
            <a:r>
              <a:rPr lang="en-US" sz="2200" dirty="0">
                <a:solidFill>
                  <a:prstClr val="black"/>
                </a:solidFill>
              </a:rPr>
              <a:t>Shipment Type</a:t>
            </a:r>
          </a:p>
          <a:p>
            <a:pPr marL="742950" lvl="1" indent="-285750" defTabSz="914400">
              <a:lnSpc>
                <a:spcPct val="100000"/>
              </a:lnSpc>
              <a:spcBef>
                <a:spcPct val="20000"/>
              </a:spcBef>
              <a:buFont typeface="Arial" pitchFamily="34" charset="0"/>
              <a:buChar char="–"/>
            </a:pPr>
            <a:r>
              <a:rPr lang="en-US" sz="2000" dirty="0">
                <a:solidFill>
                  <a:prstClr val="black"/>
                </a:solidFill>
              </a:rPr>
              <a:t>Cross out the one that is not applicable (radioactive or non-radioactive)</a:t>
            </a:r>
          </a:p>
          <a:p>
            <a:endParaRPr lang="en-US" dirty="0"/>
          </a:p>
        </p:txBody>
      </p:sp>
      <p:sp>
        <p:nvSpPr>
          <p:cNvPr id="2" name="Slide Number Placeholder 1"/>
          <p:cNvSpPr>
            <a:spLocks noGrp="1"/>
          </p:cNvSpPr>
          <p:nvPr>
            <p:ph type="sldNum" sz="quarter" idx="12"/>
          </p:nvPr>
        </p:nvSpPr>
        <p:spPr/>
        <p:txBody>
          <a:bodyPr/>
          <a:lstStyle/>
          <a:p>
            <a:fld id="{43D2EC11-8A9D-4AE6-96AD-543AE6033C24}" type="slidenum">
              <a:rPr lang="en-US" smtClean="0"/>
              <a:pPr/>
              <a:t>40</a:t>
            </a:fld>
            <a:endParaRPr lang="en-US" dirty="0"/>
          </a:p>
        </p:txBody>
      </p:sp>
    </p:spTree>
    <p:extLst>
      <p:ext uri="{BB962C8B-B14F-4D97-AF65-F5344CB8AC3E}">
        <p14:creationId xmlns:p14="http://schemas.microsoft.com/office/powerpoint/2010/main" val="40475283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 name="Rectangle 63"/>
          <p:cNvSpPr/>
          <p:nvPr/>
        </p:nvSpPr>
        <p:spPr>
          <a:xfrm>
            <a:off x="1143000" y="1066800"/>
            <a:ext cx="6248400" cy="5257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a:spLocks noChangeArrowheads="1"/>
          </p:cNvSpPr>
          <p:nvPr/>
        </p:nvSpPr>
        <p:spPr bwMode="auto">
          <a:xfrm>
            <a:off x="1068388" y="1068388"/>
            <a:ext cx="6451600" cy="5408612"/>
          </a:xfrm>
          <a:prstGeom prst="rect">
            <a:avLst/>
          </a:prstGeom>
          <a:noFill/>
          <a:ln w="9525">
            <a:noFill/>
            <a:miter lim="800000"/>
            <a:headEnd/>
            <a:tailEnd/>
          </a:ln>
          <a:effectLst>
            <a:outerShdw dist="23000" dir="5400000" rotWithShape="0">
              <a:srgbClr val="808080">
                <a:alpha val="34999"/>
              </a:srgbClr>
            </a:outerShdw>
          </a:effectLst>
        </p:spPr>
        <p:txBody>
          <a:bodyPr anchor="ctr"/>
          <a:lstStyle/>
          <a:p>
            <a:pPr>
              <a:defRPr/>
            </a:pPr>
            <a:endParaRPr lang="en-US">
              <a:solidFill>
                <a:srgbClr val="FFFFFF"/>
              </a:solidFill>
              <a:latin typeface="Calibri" charset="0"/>
            </a:endParaRPr>
          </a:p>
        </p:txBody>
      </p:sp>
      <p:sp>
        <p:nvSpPr>
          <p:cNvPr id="5125" name="Line 2"/>
          <p:cNvSpPr>
            <a:spLocks noChangeShapeType="1"/>
          </p:cNvSpPr>
          <p:nvPr/>
        </p:nvSpPr>
        <p:spPr bwMode="auto">
          <a:xfrm flipH="1">
            <a:off x="1243013" y="1400175"/>
            <a:ext cx="6078537" cy="0"/>
          </a:xfrm>
          <a:prstGeom prst="line">
            <a:avLst/>
          </a:prstGeom>
          <a:noFill/>
          <a:ln w="9525">
            <a:solidFill>
              <a:srgbClr val="000000"/>
            </a:solidFill>
            <a:round/>
            <a:headEnd/>
            <a:tailEnd/>
          </a:ln>
        </p:spPr>
        <p:txBody>
          <a:bodyPr/>
          <a:lstStyle/>
          <a:p>
            <a:endParaRPr lang="en-US"/>
          </a:p>
        </p:txBody>
      </p:sp>
      <p:sp>
        <p:nvSpPr>
          <p:cNvPr id="5126" name="Line 3"/>
          <p:cNvSpPr>
            <a:spLocks noChangeShapeType="1"/>
          </p:cNvSpPr>
          <p:nvPr/>
        </p:nvSpPr>
        <p:spPr bwMode="auto">
          <a:xfrm flipH="1">
            <a:off x="1204913" y="5164138"/>
            <a:ext cx="6078537" cy="0"/>
          </a:xfrm>
          <a:prstGeom prst="line">
            <a:avLst/>
          </a:prstGeom>
          <a:noFill/>
          <a:ln w="9525">
            <a:solidFill>
              <a:srgbClr val="000000"/>
            </a:solidFill>
            <a:round/>
            <a:headEnd/>
            <a:tailEnd/>
          </a:ln>
        </p:spPr>
        <p:txBody>
          <a:bodyPr/>
          <a:lstStyle/>
          <a:p>
            <a:endParaRPr lang="en-US"/>
          </a:p>
        </p:txBody>
      </p:sp>
      <p:sp>
        <p:nvSpPr>
          <p:cNvPr id="5127" name="Line 5"/>
          <p:cNvSpPr>
            <a:spLocks noChangeShapeType="1"/>
          </p:cNvSpPr>
          <p:nvPr/>
        </p:nvSpPr>
        <p:spPr bwMode="auto">
          <a:xfrm>
            <a:off x="5689600" y="1409700"/>
            <a:ext cx="1588" cy="3030538"/>
          </a:xfrm>
          <a:prstGeom prst="line">
            <a:avLst/>
          </a:prstGeom>
          <a:noFill/>
          <a:ln w="9525">
            <a:solidFill>
              <a:srgbClr val="000000"/>
            </a:solidFill>
            <a:round/>
            <a:headEnd/>
            <a:tailEnd/>
          </a:ln>
        </p:spPr>
        <p:txBody>
          <a:bodyPr/>
          <a:lstStyle/>
          <a:p>
            <a:endParaRPr lang="en-US"/>
          </a:p>
        </p:txBody>
      </p:sp>
      <p:sp>
        <p:nvSpPr>
          <p:cNvPr id="5128" name="Line 6"/>
          <p:cNvSpPr>
            <a:spLocks noChangeShapeType="1"/>
          </p:cNvSpPr>
          <p:nvPr/>
        </p:nvSpPr>
        <p:spPr bwMode="auto">
          <a:xfrm>
            <a:off x="3794125" y="1651000"/>
            <a:ext cx="0" cy="2800350"/>
          </a:xfrm>
          <a:prstGeom prst="line">
            <a:avLst/>
          </a:prstGeom>
          <a:noFill/>
          <a:ln w="9525">
            <a:solidFill>
              <a:srgbClr val="000000"/>
            </a:solidFill>
            <a:round/>
            <a:headEnd/>
            <a:tailEnd/>
          </a:ln>
        </p:spPr>
        <p:txBody>
          <a:bodyPr/>
          <a:lstStyle/>
          <a:p>
            <a:endParaRPr lang="en-US"/>
          </a:p>
        </p:txBody>
      </p:sp>
      <p:sp>
        <p:nvSpPr>
          <p:cNvPr id="5129" name="Line 7"/>
          <p:cNvSpPr>
            <a:spLocks noChangeShapeType="1"/>
          </p:cNvSpPr>
          <p:nvPr/>
        </p:nvSpPr>
        <p:spPr bwMode="auto">
          <a:xfrm>
            <a:off x="1682750" y="1651000"/>
            <a:ext cx="0" cy="2800350"/>
          </a:xfrm>
          <a:prstGeom prst="line">
            <a:avLst/>
          </a:prstGeom>
          <a:noFill/>
          <a:ln w="9525">
            <a:solidFill>
              <a:srgbClr val="000000"/>
            </a:solidFill>
            <a:round/>
            <a:headEnd/>
            <a:tailEnd/>
          </a:ln>
        </p:spPr>
        <p:txBody>
          <a:bodyPr/>
          <a:lstStyle/>
          <a:p>
            <a:endParaRPr lang="en-US"/>
          </a:p>
        </p:txBody>
      </p:sp>
      <p:sp>
        <p:nvSpPr>
          <p:cNvPr id="5130" name="Line 8"/>
          <p:cNvSpPr>
            <a:spLocks noChangeShapeType="1"/>
          </p:cNvSpPr>
          <p:nvPr/>
        </p:nvSpPr>
        <p:spPr bwMode="auto">
          <a:xfrm>
            <a:off x="6364288" y="1409700"/>
            <a:ext cx="1587" cy="3030538"/>
          </a:xfrm>
          <a:prstGeom prst="line">
            <a:avLst/>
          </a:prstGeom>
          <a:noFill/>
          <a:ln w="9525">
            <a:solidFill>
              <a:srgbClr val="000000"/>
            </a:solidFill>
            <a:round/>
            <a:headEnd/>
            <a:tailEnd/>
          </a:ln>
        </p:spPr>
        <p:txBody>
          <a:bodyPr/>
          <a:lstStyle/>
          <a:p>
            <a:endParaRPr lang="en-US"/>
          </a:p>
        </p:txBody>
      </p:sp>
      <p:sp>
        <p:nvSpPr>
          <p:cNvPr id="5131" name="Line 9"/>
          <p:cNvSpPr>
            <a:spLocks noChangeShapeType="1"/>
          </p:cNvSpPr>
          <p:nvPr/>
        </p:nvSpPr>
        <p:spPr bwMode="auto">
          <a:xfrm>
            <a:off x="2982913" y="1651000"/>
            <a:ext cx="0" cy="2800350"/>
          </a:xfrm>
          <a:prstGeom prst="line">
            <a:avLst/>
          </a:prstGeom>
          <a:noFill/>
          <a:ln w="9525">
            <a:solidFill>
              <a:srgbClr val="000000"/>
            </a:solidFill>
            <a:round/>
            <a:headEnd/>
            <a:tailEnd/>
          </a:ln>
        </p:spPr>
        <p:txBody>
          <a:bodyPr/>
          <a:lstStyle/>
          <a:p>
            <a:endParaRPr lang="en-US"/>
          </a:p>
        </p:txBody>
      </p:sp>
      <p:sp>
        <p:nvSpPr>
          <p:cNvPr id="5132" name="Line 10"/>
          <p:cNvSpPr>
            <a:spLocks noChangeShapeType="1"/>
          </p:cNvSpPr>
          <p:nvPr/>
        </p:nvSpPr>
        <p:spPr bwMode="auto">
          <a:xfrm flipH="1">
            <a:off x="1235075" y="2057400"/>
            <a:ext cx="6078538" cy="0"/>
          </a:xfrm>
          <a:prstGeom prst="line">
            <a:avLst/>
          </a:prstGeom>
          <a:noFill/>
          <a:ln w="9525">
            <a:solidFill>
              <a:srgbClr val="000000"/>
            </a:solidFill>
            <a:round/>
            <a:headEnd/>
            <a:tailEnd/>
          </a:ln>
        </p:spPr>
        <p:txBody>
          <a:bodyPr/>
          <a:lstStyle/>
          <a:p>
            <a:endParaRPr lang="en-US"/>
          </a:p>
        </p:txBody>
      </p:sp>
      <p:sp>
        <p:nvSpPr>
          <p:cNvPr id="5133" name="Line 11"/>
          <p:cNvSpPr>
            <a:spLocks noChangeShapeType="1"/>
          </p:cNvSpPr>
          <p:nvPr/>
        </p:nvSpPr>
        <p:spPr bwMode="auto">
          <a:xfrm>
            <a:off x="3417888" y="1651000"/>
            <a:ext cx="0" cy="2800350"/>
          </a:xfrm>
          <a:prstGeom prst="line">
            <a:avLst/>
          </a:prstGeom>
          <a:noFill/>
          <a:ln w="9525">
            <a:solidFill>
              <a:srgbClr val="000000"/>
            </a:solidFill>
            <a:round/>
            <a:headEnd/>
            <a:tailEnd/>
          </a:ln>
        </p:spPr>
        <p:txBody>
          <a:bodyPr/>
          <a:lstStyle/>
          <a:p>
            <a:endParaRPr lang="en-US"/>
          </a:p>
        </p:txBody>
      </p:sp>
      <p:sp>
        <p:nvSpPr>
          <p:cNvPr id="5134" name="Line 12"/>
          <p:cNvSpPr>
            <a:spLocks noChangeShapeType="1"/>
          </p:cNvSpPr>
          <p:nvPr/>
        </p:nvSpPr>
        <p:spPr bwMode="auto">
          <a:xfrm flipH="1">
            <a:off x="1246188" y="4457700"/>
            <a:ext cx="6078537" cy="0"/>
          </a:xfrm>
          <a:prstGeom prst="line">
            <a:avLst/>
          </a:prstGeom>
          <a:noFill/>
          <a:ln w="9525">
            <a:solidFill>
              <a:srgbClr val="000000"/>
            </a:solidFill>
            <a:prstDash val="lgDash"/>
            <a:round/>
            <a:headEnd/>
            <a:tailEnd/>
          </a:ln>
        </p:spPr>
        <p:txBody>
          <a:bodyPr/>
          <a:lstStyle/>
          <a:p>
            <a:endParaRPr lang="en-US"/>
          </a:p>
        </p:txBody>
      </p:sp>
      <p:sp>
        <p:nvSpPr>
          <p:cNvPr id="5135" name="Line 13"/>
          <p:cNvSpPr>
            <a:spLocks noChangeShapeType="1"/>
          </p:cNvSpPr>
          <p:nvPr/>
        </p:nvSpPr>
        <p:spPr bwMode="auto">
          <a:xfrm>
            <a:off x="4217988" y="1401763"/>
            <a:ext cx="0" cy="3030537"/>
          </a:xfrm>
          <a:prstGeom prst="line">
            <a:avLst/>
          </a:prstGeom>
          <a:noFill/>
          <a:ln w="9525">
            <a:solidFill>
              <a:srgbClr val="000000"/>
            </a:solidFill>
            <a:round/>
            <a:headEnd/>
            <a:tailEnd/>
          </a:ln>
        </p:spPr>
        <p:txBody>
          <a:bodyPr/>
          <a:lstStyle/>
          <a:p>
            <a:endParaRPr lang="en-US"/>
          </a:p>
        </p:txBody>
      </p:sp>
      <p:sp>
        <p:nvSpPr>
          <p:cNvPr id="5136" name="Line 14"/>
          <p:cNvSpPr>
            <a:spLocks noChangeShapeType="1"/>
          </p:cNvSpPr>
          <p:nvPr/>
        </p:nvSpPr>
        <p:spPr bwMode="auto">
          <a:xfrm flipH="1">
            <a:off x="1249363" y="1166813"/>
            <a:ext cx="6078537" cy="0"/>
          </a:xfrm>
          <a:prstGeom prst="line">
            <a:avLst/>
          </a:prstGeom>
          <a:noFill/>
          <a:ln w="28575">
            <a:solidFill>
              <a:srgbClr val="000000"/>
            </a:solidFill>
            <a:round/>
            <a:headEnd/>
            <a:tailEnd/>
          </a:ln>
        </p:spPr>
        <p:txBody>
          <a:bodyPr/>
          <a:lstStyle/>
          <a:p>
            <a:endParaRPr lang="en-US"/>
          </a:p>
        </p:txBody>
      </p:sp>
      <p:graphicFrame>
        <p:nvGraphicFramePr>
          <p:cNvPr id="5122" name="Object 2"/>
          <p:cNvGraphicFramePr>
            <a:graphicFrameLocks noChangeAspect="1"/>
          </p:cNvGraphicFramePr>
          <p:nvPr>
            <p:extLst>
              <p:ext uri="{D42A27DB-BD31-4B8C-83A1-F6EECF244321}">
                <p14:modId xmlns:p14="http://schemas.microsoft.com/office/powerpoint/2010/main" val="1852455773"/>
              </p:ext>
            </p:extLst>
          </p:nvPr>
        </p:nvGraphicFramePr>
        <p:xfrm>
          <a:off x="7374994" y="1078969"/>
          <a:ext cx="85725" cy="5245631"/>
        </p:xfrm>
        <a:graphic>
          <a:graphicData uri="http://schemas.openxmlformats.org/presentationml/2006/ole">
            <mc:AlternateContent xmlns:mc="http://schemas.openxmlformats.org/markup-compatibility/2006">
              <mc:Choice xmlns:v="urn:schemas-microsoft-com:vml" Requires="v">
                <p:oleObj spid="_x0000_s20596" name="Document" r:id="rId4" imgW="153000" imgH="9465840" progId="Word.Document.8">
                  <p:embed/>
                </p:oleObj>
              </mc:Choice>
              <mc:Fallback>
                <p:oleObj name="Document" r:id="rId4" imgW="153000" imgH="9465840" progId="Word.Document.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4994" y="1078969"/>
                        <a:ext cx="85725" cy="5245631"/>
                      </a:xfrm>
                      <a:prstGeom prst="rect">
                        <a:avLst/>
                      </a:prstGeom>
                      <a:noFill/>
                      <a:ln>
                        <a:noFill/>
                      </a:ln>
                      <a:effectLst/>
                      <a:extLst/>
                    </p:spPr>
                  </p:pic>
                </p:oleObj>
              </mc:Fallback>
            </mc:AlternateContent>
          </a:graphicData>
        </a:graphic>
      </p:graphicFrame>
      <p:graphicFrame>
        <p:nvGraphicFramePr>
          <p:cNvPr id="5123" name="Object 3"/>
          <p:cNvGraphicFramePr>
            <a:graphicFrameLocks noChangeAspect="1"/>
          </p:cNvGraphicFramePr>
          <p:nvPr>
            <p:extLst>
              <p:ext uri="{D42A27DB-BD31-4B8C-83A1-F6EECF244321}">
                <p14:modId xmlns:p14="http://schemas.microsoft.com/office/powerpoint/2010/main" val="2280283483"/>
              </p:ext>
            </p:extLst>
          </p:nvPr>
        </p:nvGraphicFramePr>
        <p:xfrm>
          <a:off x="1110723" y="1068388"/>
          <a:ext cx="85725" cy="5256212"/>
        </p:xfrm>
        <a:graphic>
          <a:graphicData uri="http://schemas.openxmlformats.org/presentationml/2006/ole">
            <mc:AlternateContent xmlns:mc="http://schemas.openxmlformats.org/markup-compatibility/2006">
              <mc:Choice xmlns:v="urn:schemas-microsoft-com:vml" Requires="v">
                <p:oleObj spid="_x0000_s20597" name="Document" r:id="rId6" imgW="153000" imgH="9465840" progId="Word.Document.8">
                  <p:embed/>
                </p:oleObj>
              </mc:Choice>
              <mc:Fallback>
                <p:oleObj name="Document" r:id="rId6" imgW="153000" imgH="9465840" progId="Word.Document.8">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0723" y="1068388"/>
                        <a:ext cx="85725" cy="5256212"/>
                      </a:xfrm>
                      <a:prstGeom prst="rect">
                        <a:avLst/>
                      </a:prstGeom>
                      <a:noFill/>
                      <a:ln>
                        <a:noFill/>
                      </a:ln>
                      <a:effectLst/>
                      <a:extLst/>
                    </p:spPr>
                  </p:pic>
                </p:oleObj>
              </mc:Fallback>
            </mc:AlternateContent>
          </a:graphicData>
        </a:graphic>
      </p:graphicFrame>
      <p:sp>
        <p:nvSpPr>
          <p:cNvPr id="5137" name="Line 17"/>
          <p:cNvSpPr>
            <a:spLocks noChangeShapeType="1"/>
          </p:cNvSpPr>
          <p:nvPr/>
        </p:nvSpPr>
        <p:spPr bwMode="auto">
          <a:xfrm flipH="1">
            <a:off x="4910138" y="5172075"/>
            <a:ext cx="4762" cy="1046163"/>
          </a:xfrm>
          <a:prstGeom prst="line">
            <a:avLst/>
          </a:prstGeom>
          <a:noFill/>
          <a:ln w="9525">
            <a:solidFill>
              <a:srgbClr val="000000"/>
            </a:solidFill>
            <a:round/>
            <a:headEnd/>
            <a:tailEnd/>
          </a:ln>
        </p:spPr>
        <p:txBody>
          <a:bodyPr wrap="none" anchor="ctr"/>
          <a:lstStyle/>
          <a:p>
            <a:endParaRPr lang="en-US"/>
          </a:p>
        </p:txBody>
      </p:sp>
      <p:sp>
        <p:nvSpPr>
          <p:cNvPr id="5138" name="Line 18"/>
          <p:cNvSpPr>
            <a:spLocks noChangeShapeType="1"/>
          </p:cNvSpPr>
          <p:nvPr/>
        </p:nvSpPr>
        <p:spPr bwMode="auto">
          <a:xfrm>
            <a:off x="1203325" y="1138238"/>
            <a:ext cx="0" cy="5033962"/>
          </a:xfrm>
          <a:prstGeom prst="line">
            <a:avLst/>
          </a:prstGeom>
          <a:noFill/>
          <a:ln w="9525">
            <a:solidFill>
              <a:srgbClr val="000000"/>
            </a:solidFill>
            <a:round/>
            <a:headEnd/>
            <a:tailEnd/>
          </a:ln>
        </p:spPr>
        <p:txBody>
          <a:bodyPr wrap="none" anchor="ctr"/>
          <a:lstStyle/>
          <a:p>
            <a:endParaRPr lang="en-US"/>
          </a:p>
        </p:txBody>
      </p:sp>
      <p:sp>
        <p:nvSpPr>
          <p:cNvPr id="5139" name="Line 19"/>
          <p:cNvSpPr>
            <a:spLocks noChangeShapeType="1"/>
          </p:cNvSpPr>
          <p:nvPr/>
        </p:nvSpPr>
        <p:spPr bwMode="auto">
          <a:xfrm>
            <a:off x="7331075" y="1160463"/>
            <a:ext cx="0" cy="5033962"/>
          </a:xfrm>
          <a:prstGeom prst="line">
            <a:avLst/>
          </a:prstGeom>
          <a:noFill/>
          <a:ln w="9525">
            <a:solidFill>
              <a:srgbClr val="000000"/>
            </a:solidFill>
            <a:round/>
            <a:headEnd/>
            <a:tailEnd/>
          </a:ln>
        </p:spPr>
        <p:txBody>
          <a:bodyPr wrap="none" anchor="ctr"/>
          <a:lstStyle/>
          <a:p>
            <a:endParaRPr lang="en-US"/>
          </a:p>
        </p:txBody>
      </p:sp>
      <p:sp>
        <p:nvSpPr>
          <p:cNvPr id="5140" name="Line 20"/>
          <p:cNvSpPr>
            <a:spLocks noChangeShapeType="1"/>
          </p:cNvSpPr>
          <p:nvPr/>
        </p:nvSpPr>
        <p:spPr bwMode="auto">
          <a:xfrm>
            <a:off x="1271588" y="1639888"/>
            <a:ext cx="2944812" cy="0"/>
          </a:xfrm>
          <a:prstGeom prst="line">
            <a:avLst/>
          </a:prstGeom>
          <a:noFill/>
          <a:ln w="9525">
            <a:solidFill>
              <a:srgbClr val="000000"/>
            </a:solidFill>
            <a:round/>
            <a:headEnd/>
            <a:tailEnd/>
          </a:ln>
        </p:spPr>
        <p:txBody>
          <a:bodyPr wrap="none" anchor="ctr"/>
          <a:lstStyle/>
          <a:p>
            <a:endParaRPr lang="en-US"/>
          </a:p>
        </p:txBody>
      </p:sp>
      <p:sp>
        <p:nvSpPr>
          <p:cNvPr id="5141" name="Text Box 21"/>
          <p:cNvSpPr txBox="1">
            <a:spLocks noChangeArrowheads="1"/>
          </p:cNvSpPr>
          <p:nvPr/>
        </p:nvSpPr>
        <p:spPr bwMode="auto">
          <a:xfrm>
            <a:off x="1341438" y="1206500"/>
            <a:ext cx="2994025" cy="214313"/>
          </a:xfrm>
          <a:prstGeom prst="rect">
            <a:avLst/>
          </a:prstGeom>
          <a:noFill/>
          <a:ln w="9525">
            <a:noFill/>
            <a:miter lim="800000"/>
            <a:headEnd/>
            <a:tailEnd/>
          </a:ln>
        </p:spPr>
        <p:txBody>
          <a:bodyPr>
            <a:spAutoFit/>
          </a:bodyPr>
          <a:lstStyle/>
          <a:p>
            <a:pPr>
              <a:spcBef>
                <a:spcPct val="50000"/>
              </a:spcBef>
            </a:pPr>
            <a:r>
              <a:rPr lang="en-US" sz="800">
                <a:solidFill>
                  <a:srgbClr val="000000"/>
                </a:solidFill>
              </a:rPr>
              <a:t>NATURE AND QUANTITY OF DANGEROUS GOODS</a:t>
            </a:r>
          </a:p>
        </p:txBody>
      </p:sp>
      <p:sp>
        <p:nvSpPr>
          <p:cNvPr id="5142" name="Text Box 22"/>
          <p:cNvSpPr txBox="1">
            <a:spLocks noChangeArrowheads="1"/>
          </p:cNvSpPr>
          <p:nvPr/>
        </p:nvSpPr>
        <p:spPr bwMode="auto">
          <a:xfrm>
            <a:off x="1341438" y="1411288"/>
            <a:ext cx="2463800" cy="192087"/>
          </a:xfrm>
          <a:prstGeom prst="rect">
            <a:avLst/>
          </a:prstGeom>
          <a:noFill/>
          <a:ln w="9525">
            <a:noFill/>
            <a:miter lim="800000"/>
            <a:headEnd/>
            <a:tailEnd/>
          </a:ln>
        </p:spPr>
        <p:txBody>
          <a:bodyPr>
            <a:spAutoFit/>
          </a:bodyPr>
          <a:lstStyle/>
          <a:p>
            <a:pPr>
              <a:spcBef>
                <a:spcPct val="50000"/>
              </a:spcBef>
            </a:pPr>
            <a:r>
              <a:rPr lang="en-US" sz="800" dirty="0"/>
              <a:t>Dangerous Goods Identification</a:t>
            </a:r>
          </a:p>
        </p:txBody>
      </p:sp>
      <p:sp>
        <p:nvSpPr>
          <p:cNvPr id="5143" name="Text Box 23"/>
          <p:cNvSpPr txBox="1">
            <a:spLocks noChangeArrowheads="1"/>
          </p:cNvSpPr>
          <p:nvPr/>
        </p:nvSpPr>
        <p:spPr bwMode="auto">
          <a:xfrm>
            <a:off x="1751013" y="1754188"/>
            <a:ext cx="1301750" cy="192087"/>
          </a:xfrm>
          <a:prstGeom prst="rect">
            <a:avLst/>
          </a:prstGeom>
          <a:noFill/>
          <a:ln w="9525">
            <a:noFill/>
            <a:miter lim="800000"/>
            <a:headEnd/>
            <a:tailEnd/>
          </a:ln>
        </p:spPr>
        <p:txBody>
          <a:bodyPr>
            <a:spAutoFit/>
          </a:bodyPr>
          <a:lstStyle/>
          <a:p>
            <a:pPr>
              <a:spcBef>
                <a:spcPct val="50000"/>
              </a:spcBef>
            </a:pPr>
            <a:r>
              <a:rPr lang="en-US" sz="800" dirty="0">
                <a:solidFill>
                  <a:srgbClr val="000000"/>
                </a:solidFill>
              </a:rPr>
              <a:t>Proper Shipping Name</a:t>
            </a:r>
          </a:p>
        </p:txBody>
      </p:sp>
      <p:sp>
        <p:nvSpPr>
          <p:cNvPr id="5144" name="Text Box 24"/>
          <p:cNvSpPr txBox="1">
            <a:spLocks noChangeArrowheads="1"/>
          </p:cNvSpPr>
          <p:nvPr/>
        </p:nvSpPr>
        <p:spPr bwMode="auto">
          <a:xfrm>
            <a:off x="2982913" y="1685925"/>
            <a:ext cx="547687" cy="273050"/>
          </a:xfrm>
          <a:prstGeom prst="rect">
            <a:avLst/>
          </a:prstGeom>
          <a:noFill/>
          <a:ln w="9525">
            <a:noFill/>
            <a:miter lim="800000"/>
            <a:headEnd/>
            <a:tailEnd/>
          </a:ln>
        </p:spPr>
        <p:txBody>
          <a:bodyPr>
            <a:spAutoFit/>
          </a:bodyPr>
          <a:lstStyle/>
          <a:p>
            <a:r>
              <a:rPr lang="en-US" sz="700">
                <a:solidFill>
                  <a:srgbClr val="000000"/>
                </a:solidFill>
              </a:rPr>
              <a:t>Class</a:t>
            </a:r>
          </a:p>
          <a:p>
            <a:r>
              <a:rPr lang="en-US" sz="700">
                <a:solidFill>
                  <a:srgbClr val="000000"/>
                </a:solidFill>
              </a:rPr>
              <a:t>Division</a:t>
            </a:r>
            <a:endParaRPr lang="en-US" sz="800">
              <a:solidFill>
                <a:srgbClr val="000000"/>
              </a:solidFill>
            </a:endParaRPr>
          </a:p>
        </p:txBody>
      </p:sp>
      <p:sp>
        <p:nvSpPr>
          <p:cNvPr id="5145" name="Text Box 25"/>
          <p:cNvSpPr txBox="1">
            <a:spLocks noChangeArrowheads="1"/>
          </p:cNvSpPr>
          <p:nvPr/>
        </p:nvSpPr>
        <p:spPr bwMode="auto">
          <a:xfrm>
            <a:off x="1271588" y="1685925"/>
            <a:ext cx="479425" cy="414338"/>
          </a:xfrm>
          <a:prstGeom prst="rect">
            <a:avLst/>
          </a:prstGeom>
          <a:noFill/>
          <a:ln w="9525">
            <a:noFill/>
            <a:miter lim="800000"/>
            <a:headEnd/>
            <a:tailEnd/>
          </a:ln>
        </p:spPr>
        <p:txBody>
          <a:bodyPr>
            <a:spAutoFit/>
          </a:bodyPr>
          <a:lstStyle/>
          <a:p>
            <a:r>
              <a:rPr lang="en-US" sz="700">
                <a:solidFill>
                  <a:srgbClr val="000000"/>
                </a:solidFill>
              </a:rPr>
              <a:t>UN</a:t>
            </a:r>
          </a:p>
          <a:p>
            <a:r>
              <a:rPr lang="en-US" sz="700">
                <a:solidFill>
                  <a:srgbClr val="000000"/>
                </a:solidFill>
              </a:rPr>
              <a:t>or </a:t>
            </a:r>
          </a:p>
          <a:p>
            <a:r>
              <a:rPr lang="en-US" sz="700">
                <a:solidFill>
                  <a:srgbClr val="000000"/>
                </a:solidFill>
              </a:rPr>
              <a:t>ID No.</a:t>
            </a:r>
            <a:endParaRPr lang="en-US" sz="800">
              <a:solidFill>
                <a:srgbClr val="000000"/>
              </a:solidFill>
            </a:endParaRPr>
          </a:p>
        </p:txBody>
      </p:sp>
      <p:sp>
        <p:nvSpPr>
          <p:cNvPr id="5146" name="Text Box 26"/>
          <p:cNvSpPr txBox="1">
            <a:spLocks noChangeArrowheads="1"/>
          </p:cNvSpPr>
          <p:nvPr/>
        </p:nvSpPr>
        <p:spPr bwMode="auto">
          <a:xfrm>
            <a:off x="3348355" y="1676781"/>
            <a:ext cx="568325" cy="307777"/>
          </a:xfrm>
          <a:prstGeom prst="rect">
            <a:avLst/>
          </a:prstGeom>
          <a:noFill/>
          <a:ln w="9525">
            <a:noFill/>
            <a:miter lim="800000"/>
            <a:headEnd/>
            <a:tailEnd/>
          </a:ln>
        </p:spPr>
        <p:txBody>
          <a:bodyPr>
            <a:spAutoFit/>
          </a:bodyPr>
          <a:lstStyle/>
          <a:p>
            <a:r>
              <a:rPr lang="en-US" sz="700" dirty="0" smtClean="0">
                <a:solidFill>
                  <a:srgbClr val="000000"/>
                </a:solidFill>
              </a:rPr>
              <a:t>Packing</a:t>
            </a:r>
            <a:endParaRPr lang="en-US" sz="700" dirty="0">
              <a:solidFill>
                <a:srgbClr val="000000"/>
              </a:solidFill>
            </a:endParaRPr>
          </a:p>
          <a:p>
            <a:r>
              <a:rPr lang="en-US" sz="700" dirty="0">
                <a:solidFill>
                  <a:srgbClr val="000000"/>
                </a:solidFill>
              </a:rPr>
              <a:t>Group</a:t>
            </a:r>
            <a:endParaRPr lang="en-US" sz="800" dirty="0">
              <a:solidFill>
                <a:srgbClr val="000000"/>
              </a:solidFill>
            </a:endParaRPr>
          </a:p>
        </p:txBody>
      </p:sp>
      <p:sp>
        <p:nvSpPr>
          <p:cNvPr id="5147" name="Text Box 27"/>
          <p:cNvSpPr txBox="1">
            <a:spLocks noChangeArrowheads="1"/>
          </p:cNvSpPr>
          <p:nvPr/>
        </p:nvSpPr>
        <p:spPr bwMode="auto">
          <a:xfrm>
            <a:off x="3805238" y="1685925"/>
            <a:ext cx="530225" cy="414338"/>
          </a:xfrm>
          <a:prstGeom prst="rect">
            <a:avLst/>
          </a:prstGeom>
          <a:noFill/>
          <a:ln w="9525">
            <a:noFill/>
            <a:miter lim="800000"/>
            <a:headEnd/>
            <a:tailEnd/>
          </a:ln>
        </p:spPr>
        <p:txBody>
          <a:bodyPr>
            <a:spAutoFit/>
          </a:bodyPr>
          <a:lstStyle/>
          <a:p>
            <a:r>
              <a:rPr lang="en-US" sz="700">
                <a:solidFill>
                  <a:srgbClr val="000000"/>
                </a:solidFill>
              </a:rPr>
              <a:t>Subsi-diary</a:t>
            </a:r>
          </a:p>
          <a:p>
            <a:r>
              <a:rPr lang="en-US" sz="700">
                <a:solidFill>
                  <a:srgbClr val="000000"/>
                </a:solidFill>
              </a:rPr>
              <a:t>Risk</a:t>
            </a:r>
            <a:endParaRPr lang="en-US" sz="800">
              <a:solidFill>
                <a:srgbClr val="000000"/>
              </a:solidFill>
            </a:endParaRPr>
          </a:p>
        </p:txBody>
      </p:sp>
      <p:sp>
        <p:nvSpPr>
          <p:cNvPr id="5148" name="Text Box 28"/>
          <p:cNvSpPr txBox="1">
            <a:spLocks noChangeArrowheads="1"/>
          </p:cNvSpPr>
          <p:nvPr/>
        </p:nvSpPr>
        <p:spPr bwMode="auto">
          <a:xfrm>
            <a:off x="4335463" y="1582738"/>
            <a:ext cx="1231900" cy="301625"/>
          </a:xfrm>
          <a:prstGeom prst="rect">
            <a:avLst/>
          </a:prstGeom>
          <a:noFill/>
          <a:ln w="9525">
            <a:noFill/>
            <a:miter lim="800000"/>
            <a:headEnd/>
            <a:tailEnd/>
          </a:ln>
        </p:spPr>
        <p:txBody>
          <a:bodyPr>
            <a:spAutoFit/>
          </a:bodyPr>
          <a:lstStyle/>
          <a:p>
            <a:r>
              <a:rPr lang="en-US" sz="800">
                <a:solidFill>
                  <a:srgbClr val="000000"/>
                </a:solidFill>
              </a:rPr>
              <a:t>Quantity and</a:t>
            </a:r>
          </a:p>
          <a:p>
            <a:r>
              <a:rPr lang="en-US" sz="800">
                <a:solidFill>
                  <a:srgbClr val="000000"/>
                </a:solidFill>
              </a:rPr>
              <a:t>type of packaging</a:t>
            </a:r>
          </a:p>
        </p:txBody>
      </p:sp>
      <p:sp>
        <p:nvSpPr>
          <p:cNvPr id="5149" name="Text Box 29"/>
          <p:cNvSpPr txBox="1">
            <a:spLocks noChangeArrowheads="1"/>
          </p:cNvSpPr>
          <p:nvPr/>
        </p:nvSpPr>
        <p:spPr bwMode="auto">
          <a:xfrm>
            <a:off x="5756275" y="1582738"/>
            <a:ext cx="547688" cy="301625"/>
          </a:xfrm>
          <a:prstGeom prst="rect">
            <a:avLst/>
          </a:prstGeom>
          <a:noFill/>
          <a:ln w="9525">
            <a:noFill/>
            <a:miter lim="800000"/>
            <a:headEnd/>
            <a:tailEnd/>
          </a:ln>
        </p:spPr>
        <p:txBody>
          <a:bodyPr>
            <a:spAutoFit/>
          </a:bodyPr>
          <a:lstStyle/>
          <a:p>
            <a:r>
              <a:rPr lang="en-US" sz="800">
                <a:solidFill>
                  <a:srgbClr val="000000"/>
                </a:solidFill>
              </a:rPr>
              <a:t>Packing Instr.</a:t>
            </a:r>
          </a:p>
        </p:txBody>
      </p:sp>
      <p:sp>
        <p:nvSpPr>
          <p:cNvPr id="5150" name="Text Box 30"/>
          <p:cNvSpPr txBox="1">
            <a:spLocks noChangeArrowheads="1"/>
          </p:cNvSpPr>
          <p:nvPr/>
        </p:nvSpPr>
        <p:spPr bwMode="auto">
          <a:xfrm>
            <a:off x="6405563" y="1582738"/>
            <a:ext cx="890587" cy="192087"/>
          </a:xfrm>
          <a:prstGeom prst="rect">
            <a:avLst/>
          </a:prstGeom>
          <a:noFill/>
          <a:ln w="9525">
            <a:noFill/>
            <a:miter lim="800000"/>
            <a:headEnd/>
            <a:tailEnd/>
          </a:ln>
        </p:spPr>
        <p:txBody>
          <a:bodyPr>
            <a:spAutoFit/>
          </a:bodyPr>
          <a:lstStyle/>
          <a:p>
            <a:r>
              <a:rPr lang="en-US" sz="800">
                <a:solidFill>
                  <a:srgbClr val="000000"/>
                </a:solidFill>
              </a:rPr>
              <a:t>Authorization</a:t>
            </a:r>
          </a:p>
        </p:txBody>
      </p:sp>
      <p:sp>
        <p:nvSpPr>
          <p:cNvPr id="5151" name="Text Box 31"/>
          <p:cNvSpPr txBox="1">
            <a:spLocks noChangeArrowheads="1"/>
          </p:cNvSpPr>
          <p:nvPr/>
        </p:nvSpPr>
        <p:spPr bwMode="auto">
          <a:xfrm>
            <a:off x="1271588" y="4449763"/>
            <a:ext cx="1438275" cy="200025"/>
          </a:xfrm>
          <a:prstGeom prst="rect">
            <a:avLst/>
          </a:prstGeom>
          <a:noFill/>
          <a:ln w="9525">
            <a:noFill/>
            <a:miter lim="800000"/>
            <a:headEnd/>
            <a:tailEnd/>
          </a:ln>
        </p:spPr>
        <p:txBody>
          <a:bodyPr>
            <a:spAutoFit/>
          </a:bodyPr>
          <a:lstStyle/>
          <a:p>
            <a:pPr algn="l"/>
            <a:r>
              <a:rPr lang="en-US" sz="700">
                <a:solidFill>
                  <a:schemeClr val="tx1"/>
                </a:solidFill>
              </a:rPr>
              <a:t>Additional Handling Information</a:t>
            </a:r>
          </a:p>
        </p:txBody>
      </p:sp>
      <p:sp>
        <p:nvSpPr>
          <p:cNvPr id="5152" name="Text Box 32"/>
          <p:cNvSpPr txBox="1">
            <a:spLocks noChangeArrowheads="1"/>
          </p:cNvSpPr>
          <p:nvPr/>
        </p:nvSpPr>
        <p:spPr bwMode="auto">
          <a:xfrm>
            <a:off x="1204913" y="4968875"/>
            <a:ext cx="2190750" cy="200025"/>
          </a:xfrm>
          <a:prstGeom prst="rect">
            <a:avLst/>
          </a:prstGeom>
          <a:noFill/>
          <a:ln w="9525">
            <a:noFill/>
            <a:miter lim="800000"/>
            <a:headEnd/>
            <a:tailEnd/>
          </a:ln>
        </p:spPr>
        <p:txBody>
          <a:bodyPr>
            <a:spAutoFit/>
          </a:bodyPr>
          <a:lstStyle/>
          <a:p>
            <a:pPr algn="l"/>
            <a:r>
              <a:rPr lang="en-US" sz="700">
                <a:solidFill>
                  <a:schemeClr val="tx1"/>
                </a:solidFill>
              </a:rPr>
              <a:t>Emergency Telephone Number</a:t>
            </a:r>
            <a:endParaRPr lang="en-US" sz="800">
              <a:solidFill>
                <a:schemeClr val="tx1"/>
              </a:solidFill>
            </a:endParaRPr>
          </a:p>
        </p:txBody>
      </p:sp>
      <p:sp>
        <p:nvSpPr>
          <p:cNvPr id="5153" name="Text Box 33"/>
          <p:cNvSpPr txBox="1">
            <a:spLocks noChangeArrowheads="1"/>
          </p:cNvSpPr>
          <p:nvPr/>
        </p:nvSpPr>
        <p:spPr bwMode="auto">
          <a:xfrm>
            <a:off x="1309688" y="5321300"/>
            <a:ext cx="3422650" cy="830263"/>
          </a:xfrm>
          <a:prstGeom prst="rect">
            <a:avLst/>
          </a:prstGeom>
          <a:noFill/>
          <a:ln w="9525">
            <a:noFill/>
            <a:miter lim="800000"/>
            <a:headEnd/>
            <a:tailEnd/>
          </a:ln>
        </p:spPr>
        <p:txBody>
          <a:bodyPr>
            <a:spAutoFit/>
          </a:bodyPr>
          <a:lstStyle/>
          <a:p>
            <a:pPr algn="just"/>
            <a:r>
              <a:rPr lang="en-US" sz="800">
                <a:solidFill>
                  <a:srgbClr val="000000"/>
                </a:solidFill>
              </a:rPr>
              <a:t>I hereby declare that the contents of this consignment are fully and accurately described above by the proper shipping name, and are classified, packaged, marked and labeled/placarded, and are in all respects in proper condition for transport according to applicable international and national Governmental Regulations</a:t>
            </a:r>
            <a:r>
              <a:rPr lang="en-US" sz="800">
                <a:solidFill>
                  <a:schemeClr val="tx1"/>
                </a:solidFill>
              </a:rPr>
              <a:t>. I declare that all of the applicable air transport requirements have been met.</a:t>
            </a:r>
          </a:p>
        </p:txBody>
      </p:sp>
      <p:sp>
        <p:nvSpPr>
          <p:cNvPr id="5154" name="Text Box 34"/>
          <p:cNvSpPr txBox="1">
            <a:spLocks noChangeArrowheads="1"/>
          </p:cNvSpPr>
          <p:nvPr/>
        </p:nvSpPr>
        <p:spPr bwMode="auto">
          <a:xfrm>
            <a:off x="4956175" y="5214938"/>
            <a:ext cx="1779588" cy="215900"/>
          </a:xfrm>
          <a:prstGeom prst="rect">
            <a:avLst/>
          </a:prstGeom>
          <a:noFill/>
          <a:ln w="9525">
            <a:noFill/>
            <a:miter lim="800000"/>
            <a:headEnd/>
            <a:tailEnd/>
          </a:ln>
        </p:spPr>
        <p:txBody>
          <a:bodyPr>
            <a:spAutoFit/>
          </a:bodyPr>
          <a:lstStyle/>
          <a:p>
            <a:pPr algn="l">
              <a:spcBef>
                <a:spcPct val="50000"/>
              </a:spcBef>
            </a:pPr>
            <a:r>
              <a:rPr lang="en-US" sz="800">
                <a:solidFill>
                  <a:schemeClr val="tx1"/>
                </a:solidFill>
              </a:rPr>
              <a:t>Name/Title of Signatory</a:t>
            </a:r>
          </a:p>
        </p:txBody>
      </p:sp>
      <p:sp>
        <p:nvSpPr>
          <p:cNvPr id="5155" name="Text Box 35"/>
          <p:cNvSpPr txBox="1">
            <a:spLocks noChangeArrowheads="1"/>
          </p:cNvSpPr>
          <p:nvPr/>
        </p:nvSpPr>
        <p:spPr bwMode="auto">
          <a:xfrm>
            <a:off x="4965700" y="5565775"/>
            <a:ext cx="1231900" cy="215900"/>
          </a:xfrm>
          <a:prstGeom prst="rect">
            <a:avLst/>
          </a:prstGeom>
          <a:noFill/>
          <a:ln w="9525">
            <a:noFill/>
            <a:miter lim="800000"/>
            <a:headEnd/>
            <a:tailEnd/>
          </a:ln>
        </p:spPr>
        <p:txBody>
          <a:bodyPr>
            <a:spAutoFit/>
          </a:bodyPr>
          <a:lstStyle/>
          <a:p>
            <a:pPr algn="l">
              <a:spcBef>
                <a:spcPct val="50000"/>
              </a:spcBef>
            </a:pPr>
            <a:r>
              <a:rPr lang="en-US" sz="800">
                <a:solidFill>
                  <a:schemeClr val="tx1"/>
                </a:solidFill>
              </a:rPr>
              <a:t>Place and Date</a:t>
            </a:r>
          </a:p>
        </p:txBody>
      </p:sp>
      <p:sp>
        <p:nvSpPr>
          <p:cNvPr id="5156" name="Text Box 36"/>
          <p:cNvSpPr txBox="1">
            <a:spLocks noChangeArrowheads="1"/>
          </p:cNvSpPr>
          <p:nvPr/>
        </p:nvSpPr>
        <p:spPr bwMode="auto">
          <a:xfrm>
            <a:off x="4965700" y="5761038"/>
            <a:ext cx="1436688" cy="338137"/>
          </a:xfrm>
          <a:prstGeom prst="rect">
            <a:avLst/>
          </a:prstGeom>
          <a:noFill/>
          <a:ln w="9525">
            <a:noFill/>
            <a:miter lim="800000"/>
            <a:headEnd/>
            <a:tailEnd/>
          </a:ln>
        </p:spPr>
        <p:txBody>
          <a:bodyPr>
            <a:spAutoFit/>
          </a:bodyPr>
          <a:lstStyle/>
          <a:p>
            <a:pPr algn="l"/>
            <a:r>
              <a:rPr lang="en-US" sz="800">
                <a:solidFill>
                  <a:schemeClr val="tx1"/>
                </a:solidFill>
              </a:rPr>
              <a:t>Signature</a:t>
            </a:r>
          </a:p>
          <a:p>
            <a:pPr algn="l"/>
            <a:r>
              <a:rPr lang="en-US" sz="800">
                <a:solidFill>
                  <a:schemeClr val="tx1"/>
                </a:solidFill>
              </a:rPr>
              <a:t>(see warning above)</a:t>
            </a:r>
          </a:p>
        </p:txBody>
      </p:sp>
      <p:sp>
        <p:nvSpPr>
          <p:cNvPr id="5157" name="Line 37"/>
          <p:cNvSpPr>
            <a:spLocks noChangeShapeType="1"/>
          </p:cNvSpPr>
          <p:nvPr/>
        </p:nvSpPr>
        <p:spPr bwMode="auto">
          <a:xfrm flipH="1" flipV="1">
            <a:off x="1204913" y="6218238"/>
            <a:ext cx="6138862" cy="0"/>
          </a:xfrm>
          <a:prstGeom prst="line">
            <a:avLst/>
          </a:prstGeom>
          <a:noFill/>
          <a:ln w="9525">
            <a:solidFill>
              <a:srgbClr val="000000"/>
            </a:solidFill>
            <a:round/>
            <a:headEnd/>
            <a:tailEnd/>
          </a:ln>
        </p:spPr>
        <p:txBody>
          <a:bodyPr/>
          <a:lstStyle/>
          <a:p>
            <a:endParaRPr lang="en-US"/>
          </a:p>
        </p:txBody>
      </p:sp>
      <p:sp>
        <p:nvSpPr>
          <p:cNvPr id="5158" name="Text Box 38"/>
          <p:cNvSpPr txBox="1">
            <a:spLocks noChangeArrowheads="1"/>
          </p:cNvSpPr>
          <p:nvPr/>
        </p:nvSpPr>
        <p:spPr bwMode="auto">
          <a:xfrm>
            <a:off x="1735138" y="2027238"/>
            <a:ext cx="1368425" cy="450850"/>
          </a:xfrm>
          <a:prstGeom prst="rect">
            <a:avLst/>
          </a:prstGeom>
          <a:noFill/>
          <a:ln w="9525">
            <a:noFill/>
            <a:miter lim="800000"/>
            <a:headEnd/>
            <a:tailEnd/>
          </a:ln>
        </p:spPr>
        <p:txBody>
          <a:bodyPr>
            <a:spAutoFit/>
          </a:bodyPr>
          <a:lstStyle/>
          <a:p>
            <a:r>
              <a:rPr lang="en-US" sz="900">
                <a:solidFill>
                  <a:srgbClr val="0000CC"/>
                </a:solidFill>
              </a:rPr>
              <a:t>Infectious substances</a:t>
            </a:r>
          </a:p>
          <a:p>
            <a:r>
              <a:rPr lang="en-US" sz="900">
                <a:solidFill>
                  <a:srgbClr val="0000CC"/>
                </a:solidFill>
              </a:rPr>
              <a:t>affecting humans</a:t>
            </a:r>
          </a:p>
          <a:p>
            <a:r>
              <a:rPr lang="en-US" sz="900">
                <a:solidFill>
                  <a:srgbClr val="0000CC"/>
                </a:solidFill>
              </a:rPr>
              <a:t>(Hepatitis B Virus)</a:t>
            </a:r>
            <a:endParaRPr lang="en-US" sz="900"/>
          </a:p>
        </p:txBody>
      </p:sp>
      <p:sp>
        <p:nvSpPr>
          <p:cNvPr id="5159" name="Text Box 39"/>
          <p:cNvSpPr txBox="1">
            <a:spLocks noChangeArrowheads="1"/>
          </p:cNvSpPr>
          <p:nvPr/>
        </p:nvSpPr>
        <p:spPr bwMode="auto">
          <a:xfrm>
            <a:off x="1751013" y="2779713"/>
            <a:ext cx="890587" cy="206375"/>
          </a:xfrm>
          <a:prstGeom prst="rect">
            <a:avLst/>
          </a:prstGeom>
          <a:noFill/>
          <a:ln w="9525">
            <a:noFill/>
            <a:miter lim="800000"/>
            <a:headEnd/>
            <a:tailEnd/>
          </a:ln>
        </p:spPr>
        <p:txBody>
          <a:bodyPr>
            <a:spAutoFit/>
          </a:bodyPr>
          <a:lstStyle/>
          <a:p>
            <a:pPr>
              <a:spcBef>
                <a:spcPct val="50000"/>
              </a:spcBef>
            </a:pPr>
            <a:r>
              <a:rPr lang="en-US" sz="900">
                <a:solidFill>
                  <a:srgbClr val="0000CC"/>
                </a:solidFill>
              </a:rPr>
              <a:t>Dry Ice</a:t>
            </a:r>
          </a:p>
        </p:txBody>
      </p:sp>
      <p:sp>
        <p:nvSpPr>
          <p:cNvPr id="5160" name="Text Box 40"/>
          <p:cNvSpPr txBox="1">
            <a:spLocks noChangeArrowheads="1"/>
          </p:cNvSpPr>
          <p:nvPr/>
        </p:nvSpPr>
        <p:spPr bwMode="auto">
          <a:xfrm>
            <a:off x="2971800" y="2057400"/>
            <a:ext cx="469900" cy="230188"/>
          </a:xfrm>
          <a:prstGeom prst="rect">
            <a:avLst/>
          </a:prstGeom>
          <a:noFill/>
          <a:ln w="9525">
            <a:noFill/>
            <a:miter lim="800000"/>
            <a:headEnd/>
            <a:tailEnd/>
          </a:ln>
        </p:spPr>
        <p:txBody>
          <a:bodyPr>
            <a:spAutoFit/>
          </a:bodyPr>
          <a:lstStyle/>
          <a:p>
            <a:pPr>
              <a:spcBef>
                <a:spcPct val="50000"/>
              </a:spcBef>
            </a:pPr>
            <a:r>
              <a:rPr lang="en-US" sz="900">
                <a:solidFill>
                  <a:srgbClr val="0000CC"/>
                </a:solidFill>
              </a:rPr>
              <a:t>6.2</a:t>
            </a:r>
          </a:p>
        </p:txBody>
      </p:sp>
      <p:sp>
        <p:nvSpPr>
          <p:cNvPr id="5161" name="Text Box 41"/>
          <p:cNvSpPr txBox="1">
            <a:spLocks noChangeArrowheads="1"/>
          </p:cNvSpPr>
          <p:nvPr/>
        </p:nvSpPr>
        <p:spPr bwMode="auto">
          <a:xfrm>
            <a:off x="1271588" y="2027238"/>
            <a:ext cx="479425" cy="369887"/>
          </a:xfrm>
          <a:prstGeom prst="rect">
            <a:avLst/>
          </a:prstGeom>
          <a:noFill/>
          <a:ln w="9525">
            <a:noFill/>
            <a:miter lim="800000"/>
            <a:headEnd/>
            <a:tailEnd/>
          </a:ln>
        </p:spPr>
        <p:txBody>
          <a:bodyPr>
            <a:spAutoFit/>
          </a:bodyPr>
          <a:lstStyle/>
          <a:p>
            <a:r>
              <a:rPr lang="en-US" sz="900">
                <a:solidFill>
                  <a:srgbClr val="0000CC"/>
                </a:solidFill>
              </a:rPr>
              <a:t>UN</a:t>
            </a:r>
          </a:p>
          <a:p>
            <a:r>
              <a:rPr lang="en-US" sz="900">
                <a:solidFill>
                  <a:srgbClr val="0000CC"/>
                </a:solidFill>
              </a:rPr>
              <a:t>2814</a:t>
            </a:r>
          </a:p>
        </p:txBody>
      </p:sp>
      <p:sp>
        <p:nvSpPr>
          <p:cNvPr id="5162" name="Text Box 42"/>
          <p:cNvSpPr txBox="1">
            <a:spLocks noChangeArrowheads="1"/>
          </p:cNvSpPr>
          <p:nvPr/>
        </p:nvSpPr>
        <p:spPr bwMode="auto">
          <a:xfrm>
            <a:off x="4216400" y="2095500"/>
            <a:ext cx="1474788" cy="230188"/>
          </a:xfrm>
          <a:prstGeom prst="rect">
            <a:avLst/>
          </a:prstGeom>
          <a:noFill/>
          <a:ln w="9525">
            <a:noFill/>
            <a:miter lim="800000"/>
            <a:headEnd/>
            <a:tailEnd/>
          </a:ln>
        </p:spPr>
        <p:txBody>
          <a:bodyPr>
            <a:spAutoFit/>
          </a:bodyPr>
          <a:lstStyle/>
          <a:p>
            <a:r>
              <a:rPr lang="en-US" sz="900">
                <a:solidFill>
                  <a:srgbClr val="0000CC"/>
                </a:solidFill>
              </a:rPr>
              <a:t>1 fiberboard box  X 25 ml</a:t>
            </a:r>
          </a:p>
        </p:txBody>
      </p:sp>
      <p:sp>
        <p:nvSpPr>
          <p:cNvPr id="5163" name="Text Box 43"/>
          <p:cNvSpPr txBox="1">
            <a:spLocks noChangeArrowheads="1"/>
          </p:cNvSpPr>
          <p:nvPr/>
        </p:nvSpPr>
        <p:spPr bwMode="auto">
          <a:xfrm>
            <a:off x="5849938" y="2095500"/>
            <a:ext cx="411162" cy="230832"/>
          </a:xfrm>
          <a:prstGeom prst="rect">
            <a:avLst/>
          </a:prstGeom>
          <a:noFill/>
          <a:ln w="9525">
            <a:noFill/>
            <a:miter lim="800000"/>
            <a:headEnd/>
            <a:tailEnd/>
          </a:ln>
        </p:spPr>
        <p:txBody>
          <a:bodyPr>
            <a:spAutoFit/>
          </a:bodyPr>
          <a:lstStyle/>
          <a:p>
            <a:pPr>
              <a:spcBef>
                <a:spcPct val="50000"/>
              </a:spcBef>
            </a:pPr>
            <a:r>
              <a:rPr lang="en-US" sz="900" dirty="0" smtClean="0">
                <a:solidFill>
                  <a:srgbClr val="0000CC"/>
                </a:solidFill>
              </a:rPr>
              <a:t>620</a:t>
            </a:r>
            <a:endParaRPr lang="en-US" sz="800" dirty="0">
              <a:solidFill>
                <a:srgbClr val="0000CC"/>
              </a:solidFill>
            </a:endParaRPr>
          </a:p>
        </p:txBody>
      </p:sp>
      <p:sp>
        <p:nvSpPr>
          <p:cNvPr id="5164" name="Text Box 44"/>
          <p:cNvSpPr txBox="1">
            <a:spLocks noChangeArrowheads="1"/>
          </p:cNvSpPr>
          <p:nvPr/>
        </p:nvSpPr>
        <p:spPr bwMode="auto">
          <a:xfrm>
            <a:off x="3086100" y="2849563"/>
            <a:ext cx="342900" cy="204787"/>
          </a:xfrm>
          <a:prstGeom prst="rect">
            <a:avLst/>
          </a:prstGeom>
          <a:noFill/>
          <a:ln w="9525">
            <a:noFill/>
            <a:miter lim="800000"/>
            <a:headEnd/>
            <a:tailEnd/>
          </a:ln>
        </p:spPr>
        <p:txBody>
          <a:bodyPr>
            <a:spAutoFit/>
          </a:bodyPr>
          <a:lstStyle/>
          <a:p>
            <a:pPr>
              <a:spcBef>
                <a:spcPct val="50000"/>
              </a:spcBef>
            </a:pPr>
            <a:r>
              <a:rPr lang="en-US" sz="900">
                <a:solidFill>
                  <a:srgbClr val="0000CC"/>
                </a:solidFill>
              </a:rPr>
              <a:t>9</a:t>
            </a:r>
          </a:p>
        </p:txBody>
      </p:sp>
      <p:sp>
        <p:nvSpPr>
          <p:cNvPr id="5165" name="Text Box 45"/>
          <p:cNvSpPr txBox="1">
            <a:spLocks noChangeArrowheads="1"/>
          </p:cNvSpPr>
          <p:nvPr/>
        </p:nvSpPr>
        <p:spPr bwMode="auto">
          <a:xfrm>
            <a:off x="1271588" y="2779713"/>
            <a:ext cx="479425" cy="369887"/>
          </a:xfrm>
          <a:prstGeom prst="rect">
            <a:avLst/>
          </a:prstGeom>
          <a:noFill/>
          <a:ln w="9525">
            <a:noFill/>
            <a:miter lim="800000"/>
            <a:headEnd/>
            <a:tailEnd/>
          </a:ln>
        </p:spPr>
        <p:txBody>
          <a:bodyPr>
            <a:spAutoFit/>
          </a:bodyPr>
          <a:lstStyle/>
          <a:p>
            <a:r>
              <a:rPr lang="en-US" sz="900">
                <a:solidFill>
                  <a:srgbClr val="0000CC"/>
                </a:solidFill>
              </a:rPr>
              <a:t>UN</a:t>
            </a:r>
          </a:p>
          <a:p>
            <a:r>
              <a:rPr lang="en-US" sz="900">
                <a:solidFill>
                  <a:srgbClr val="0000CC"/>
                </a:solidFill>
              </a:rPr>
              <a:t>1845</a:t>
            </a:r>
          </a:p>
        </p:txBody>
      </p:sp>
      <p:sp>
        <p:nvSpPr>
          <p:cNvPr id="5166" name="Text Box 46"/>
          <p:cNvSpPr txBox="1">
            <a:spLocks noChangeArrowheads="1"/>
          </p:cNvSpPr>
          <p:nvPr/>
        </p:nvSpPr>
        <p:spPr bwMode="auto">
          <a:xfrm>
            <a:off x="3386138" y="2849563"/>
            <a:ext cx="411162" cy="204787"/>
          </a:xfrm>
          <a:prstGeom prst="rect">
            <a:avLst/>
          </a:prstGeom>
          <a:noFill/>
          <a:ln w="9525">
            <a:noFill/>
            <a:miter lim="800000"/>
            <a:headEnd/>
            <a:tailEnd/>
          </a:ln>
        </p:spPr>
        <p:txBody>
          <a:bodyPr>
            <a:spAutoFit/>
          </a:bodyPr>
          <a:lstStyle/>
          <a:p>
            <a:r>
              <a:rPr lang="en-US" sz="900">
                <a:solidFill>
                  <a:srgbClr val="0000CC"/>
                </a:solidFill>
                <a:latin typeface="Times New Roman" pitchFamily="18" charset="0"/>
              </a:rPr>
              <a:t>III</a:t>
            </a:r>
            <a:endParaRPr lang="en-US" sz="900">
              <a:solidFill>
                <a:srgbClr val="0000CC"/>
              </a:solidFill>
            </a:endParaRPr>
          </a:p>
        </p:txBody>
      </p:sp>
      <p:sp>
        <p:nvSpPr>
          <p:cNvPr id="5167" name="Text Box 47"/>
          <p:cNvSpPr txBox="1">
            <a:spLocks noChangeArrowheads="1"/>
          </p:cNvSpPr>
          <p:nvPr/>
        </p:nvSpPr>
        <p:spPr bwMode="auto">
          <a:xfrm>
            <a:off x="4694238" y="2849563"/>
            <a:ext cx="547687" cy="204787"/>
          </a:xfrm>
          <a:prstGeom prst="rect">
            <a:avLst/>
          </a:prstGeom>
          <a:noFill/>
          <a:ln w="9525">
            <a:noFill/>
            <a:miter lim="800000"/>
            <a:headEnd/>
            <a:tailEnd/>
          </a:ln>
        </p:spPr>
        <p:txBody>
          <a:bodyPr>
            <a:spAutoFit/>
          </a:bodyPr>
          <a:lstStyle/>
          <a:p>
            <a:r>
              <a:rPr lang="en-US" sz="900">
                <a:solidFill>
                  <a:srgbClr val="0000CC"/>
                </a:solidFill>
              </a:rPr>
              <a:t>2 kg</a:t>
            </a:r>
          </a:p>
        </p:txBody>
      </p:sp>
      <p:sp>
        <p:nvSpPr>
          <p:cNvPr id="5168" name="Text Box 48"/>
          <p:cNvSpPr txBox="1">
            <a:spLocks noChangeArrowheads="1"/>
          </p:cNvSpPr>
          <p:nvPr/>
        </p:nvSpPr>
        <p:spPr bwMode="auto">
          <a:xfrm>
            <a:off x="5859463" y="2849563"/>
            <a:ext cx="409575" cy="230832"/>
          </a:xfrm>
          <a:prstGeom prst="rect">
            <a:avLst/>
          </a:prstGeom>
          <a:noFill/>
          <a:ln w="9525">
            <a:noFill/>
            <a:miter lim="800000"/>
            <a:headEnd/>
            <a:tailEnd/>
          </a:ln>
        </p:spPr>
        <p:txBody>
          <a:bodyPr>
            <a:spAutoFit/>
          </a:bodyPr>
          <a:lstStyle/>
          <a:p>
            <a:pPr>
              <a:spcBef>
                <a:spcPct val="50000"/>
              </a:spcBef>
            </a:pPr>
            <a:r>
              <a:rPr lang="en-US" sz="900" dirty="0" smtClean="0">
                <a:solidFill>
                  <a:srgbClr val="0000CC"/>
                </a:solidFill>
              </a:rPr>
              <a:t>954</a:t>
            </a:r>
            <a:endParaRPr lang="en-US" sz="800" dirty="0">
              <a:solidFill>
                <a:srgbClr val="0000CC"/>
              </a:solidFill>
            </a:endParaRPr>
          </a:p>
        </p:txBody>
      </p:sp>
      <p:sp>
        <p:nvSpPr>
          <p:cNvPr id="5169" name="Text Box 49"/>
          <p:cNvSpPr txBox="1">
            <a:spLocks noChangeArrowheads="1"/>
          </p:cNvSpPr>
          <p:nvPr/>
        </p:nvSpPr>
        <p:spPr bwMode="auto">
          <a:xfrm>
            <a:off x="2609850" y="4953000"/>
            <a:ext cx="2189163" cy="204788"/>
          </a:xfrm>
          <a:prstGeom prst="rect">
            <a:avLst/>
          </a:prstGeom>
          <a:noFill/>
          <a:ln w="9525">
            <a:noFill/>
            <a:miter lim="800000"/>
            <a:headEnd/>
            <a:tailEnd/>
          </a:ln>
        </p:spPr>
        <p:txBody>
          <a:bodyPr>
            <a:spAutoFit/>
          </a:bodyPr>
          <a:lstStyle/>
          <a:p>
            <a:pPr>
              <a:spcBef>
                <a:spcPct val="50000"/>
              </a:spcBef>
            </a:pPr>
            <a:r>
              <a:rPr lang="en-US" sz="900">
                <a:solidFill>
                  <a:srgbClr val="0000CC"/>
                </a:solidFill>
              </a:rPr>
              <a:t>CHEMTREC    1-800-424-9300</a:t>
            </a:r>
            <a:endParaRPr lang="en-US" sz="800">
              <a:solidFill>
                <a:srgbClr val="0000CC"/>
              </a:solidFill>
            </a:endParaRPr>
          </a:p>
        </p:txBody>
      </p:sp>
      <p:sp>
        <p:nvSpPr>
          <p:cNvPr id="5170" name="Text Box 50"/>
          <p:cNvSpPr txBox="1">
            <a:spLocks noChangeArrowheads="1"/>
          </p:cNvSpPr>
          <p:nvPr/>
        </p:nvSpPr>
        <p:spPr bwMode="auto">
          <a:xfrm>
            <a:off x="5991225" y="5197475"/>
            <a:ext cx="1233488" cy="327025"/>
          </a:xfrm>
          <a:prstGeom prst="rect">
            <a:avLst/>
          </a:prstGeom>
          <a:noFill/>
          <a:ln w="9525">
            <a:noFill/>
            <a:miter lim="800000"/>
            <a:headEnd/>
            <a:tailEnd/>
          </a:ln>
        </p:spPr>
        <p:txBody>
          <a:bodyPr>
            <a:spAutoFit/>
          </a:bodyPr>
          <a:lstStyle/>
          <a:p>
            <a:r>
              <a:rPr lang="en-US" sz="900">
                <a:solidFill>
                  <a:srgbClr val="0000CC"/>
                </a:solidFill>
              </a:rPr>
              <a:t>Eric Cook</a:t>
            </a:r>
          </a:p>
          <a:p>
            <a:r>
              <a:rPr lang="en-US" sz="900">
                <a:solidFill>
                  <a:srgbClr val="0000CC"/>
                </a:solidFill>
              </a:rPr>
              <a:t>Biosafety Officer</a:t>
            </a:r>
            <a:endParaRPr lang="en-US" sz="800">
              <a:solidFill>
                <a:srgbClr val="0000CC"/>
              </a:solidFill>
            </a:endParaRPr>
          </a:p>
        </p:txBody>
      </p:sp>
      <p:sp>
        <p:nvSpPr>
          <p:cNvPr id="5171" name="Text Box 51"/>
          <p:cNvSpPr txBox="1">
            <a:spLocks noChangeArrowheads="1"/>
          </p:cNvSpPr>
          <p:nvPr/>
        </p:nvSpPr>
        <p:spPr bwMode="auto">
          <a:xfrm>
            <a:off x="5991225" y="5548313"/>
            <a:ext cx="1284288" cy="369887"/>
          </a:xfrm>
          <a:prstGeom prst="rect">
            <a:avLst/>
          </a:prstGeom>
          <a:noFill/>
          <a:ln w="9525">
            <a:noFill/>
            <a:miter lim="800000"/>
            <a:headEnd/>
            <a:tailEnd/>
          </a:ln>
        </p:spPr>
        <p:txBody>
          <a:bodyPr>
            <a:spAutoFit/>
          </a:bodyPr>
          <a:lstStyle/>
          <a:p>
            <a:r>
              <a:rPr lang="en-US" sz="900" dirty="0" smtClean="0">
                <a:solidFill>
                  <a:srgbClr val="0000CC"/>
                </a:solidFill>
              </a:rPr>
              <a:t>Albuquerque, NM</a:t>
            </a:r>
            <a:endParaRPr lang="en-US" sz="900" dirty="0">
              <a:solidFill>
                <a:srgbClr val="0000CC"/>
              </a:solidFill>
            </a:endParaRPr>
          </a:p>
          <a:p>
            <a:r>
              <a:rPr lang="en-US" sz="900" dirty="0">
                <a:solidFill>
                  <a:srgbClr val="0000CC"/>
                </a:solidFill>
              </a:rPr>
              <a:t>June 30, </a:t>
            </a:r>
            <a:r>
              <a:rPr lang="en-US" sz="900" dirty="0" smtClean="0">
                <a:solidFill>
                  <a:srgbClr val="0000CC"/>
                </a:solidFill>
              </a:rPr>
              <a:t>2011</a:t>
            </a:r>
            <a:endParaRPr lang="en-US" sz="900" dirty="0">
              <a:solidFill>
                <a:srgbClr val="0000CC"/>
              </a:solidFill>
            </a:endParaRPr>
          </a:p>
        </p:txBody>
      </p:sp>
      <p:sp>
        <p:nvSpPr>
          <p:cNvPr id="5172" name="Text Box 52"/>
          <p:cNvSpPr txBox="1">
            <a:spLocks noChangeArrowheads="1"/>
          </p:cNvSpPr>
          <p:nvPr/>
        </p:nvSpPr>
        <p:spPr bwMode="auto">
          <a:xfrm>
            <a:off x="5975350" y="5821363"/>
            <a:ext cx="1368425" cy="330200"/>
          </a:xfrm>
          <a:prstGeom prst="rect">
            <a:avLst/>
          </a:prstGeom>
          <a:noFill/>
          <a:ln w="9525">
            <a:noFill/>
            <a:miter lim="800000"/>
            <a:headEnd/>
            <a:tailEnd/>
          </a:ln>
        </p:spPr>
        <p:txBody>
          <a:bodyPr>
            <a:spAutoFit/>
          </a:bodyPr>
          <a:lstStyle/>
          <a:p>
            <a:pPr>
              <a:spcBef>
                <a:spcPct val="50000"/>
              </a:spcBef>
            </a:pPr>
            <a:r>
              <a:rPr lang="en-US" sz="1800">
                <a:solidFill>
                  <a:srgbClr val="0000CC"/>
                </a:solidFill>
                <a:latin typeface="Monotype Corsiva" pitchFamily="66" charset="0"/>
              </a:rPr>
              <a:t>Eric Cook</a:t>
            </a:r>
            <a:endParaRPr lang="en-US" sz="1000">
              <a:latin typeface="Monotype Corsiva" pitchFamily="66" charset="0"/>
            </a:endParaRPr>
          </a:p>
        </p:txBody>
      </p:sp>
      <p:sp>
        <p:nvSpPr>
          <p:cNvPr id="5173" name="Text Box 54"/>
          <p:cNvSpPr txBox="1">
            <a:spLocks noChangeArrowheads="1"/>
          </p:cNvSpPr>
          <p:nvPr/>
        </p:nvSpPr>
        <p:spPr bwMode="auto">
          <a:xfrm>
            <a:off x="4216400" y="3122613"/>
            <a:ext cx="1436688" cy="204787"/>
          </a:xfrm>
          <a:prstGeom prst="rect">
            <a:avLst/>
          </a:prstGeom>
          <a:noFill/>
          <a:ln w="9525">
            <a:noFill/>
            <a:miter lim="800000"/>
            <a:headEnd/>
            <a:tailEnd/>
          </a:ln>
        </p:spPr>
        <p:txBody>
          <a:bodyPr>
            <a:spAutoFit/>
          </a:bodyPr>
          <a:lstStyle/>
          <a:p>
            <a:r>
              <a:rPr lang="en-US" sz="900" dirty="0">
                <a:solidFill>
                  <a:srgbClr val="0000CC"/>
                </a:solidFill>
              </a:rPr>
              <a:t>OVERPACK USED</a:t>
            </a:r>
          </a:p>
        </p:txBody>
      </p:sp>
      <p:grpSp>
        <p:nvGrpSpPr>
          <p:cNvPr id="2" name="Group 58"/>
          <p:cNvGrpSpPr>
            <a:grpSpLocks/>
          </p:cNvGrpSpPr>
          <p:nvPr/>
        </p:nvGrpSpPr>
        <p:grpSpPr bwMode="auto">
          <a:xfrm>
            <a:off x="5943600" y="5282624"/>
            <a:ext cx="3200400" cy="935614"/>
            <a:chOff x="5943600" y="5007986"/>
            <a:chExt cx="3200400" cy="935614"/>
          </a:xfrm>
        </p:grpSpPr>
        <p:sp>
          <p:nvSpPr>
            <p:cNvPr id="5180" name="Oval 56"/>
            <p:cNvSpPr>
              <a:spLocks noChangeArrowheads="1"/>
            </p:cNvSpPr>
            <p:nvPr/>
          </p:nvSpPr>
          <p:spPr bwMode="auto">
            <a:xfrm>
              <a:off x="5943600" y="5486400"/>
              <a:ext cx="1447800" cy="457200"/>
            </a:xfrm>
            <a:prstGeom prst="ellipse">
              <a:avLst/>
            </a:prstGeom>
            <a:noFill/>
            <a:ln w="9525" algn="ctr">
              <a:solidFill>
                <a:srgbClr val="C00000"/>
              </a:solidFill>
              <a:round/>
              <a:headEnd/>
              <a:tailEnd/>
            </a:ln>
          </p:spPr>
          <p:txBody>
            <a:bodyPr/>
            <a:lstStyle/>
            <a:p>
              <a:endParaRPr lang="en-US"/>
            </a:p>
          </p:txBody>
        </p:sp>
        <p:sp>
          <p:nvSpPr>
            <p:cNvPr id="5181" name="TextBox 57"/>
            <p:cNvSpPr txBox="1">
              <a:spLocks noChangeArrowheads="1"/>
            </p:cNvSpPr>
            <p:nvPr/>
          </p:nvSpPr>
          <p:spPr bwMode="auto">
            <a:xfrm>
              <a:off x="7620000" y="5007986"/>
              <a:ext cx="1524000" cy="584776"/>
            </a:xfrm>
            <a:prstGeom prst="rect">
              <a:avLst/>
            </a:prstGeom>
            <a:noFill/>
            <a:ln w="9525">
              <a:noFill/>
              <a:miter lim="800000"/>
              <a:headEnd/>
              <a:tailEnd/>
            </a:ln>
          </p:spPr>
          <p:txBody>
            <a:bodyPr wrap="square">
              <a:spAutoFit/>
            </a:bodyPr>
            <a:lstStyle/>
            <a:p>
              <a:pPr algn="l"/>
              <a:r>
                <a:rPr lang="en-US" sz="1600" dirty="0" smtClean="0">
                  <a:solidFill>
                    <a:schemeClr val="tx1"/>
                  </a:solidFill>
                </a:rPr>
                <a:t>Must </a:t>
              </a:r>
              <a:r>
                <a:rPr lang="en-US" sz="1600" dirty="0">
                  <a:solidFill>
                    <a:schemeClr val="tx1"/>
                  </a:solidFill>
                </a:rPr>
                <a:t>be trained and certified</a:t>
              </a:r>
            </a:p>
          </p:txBody>
        </p:sp>
      </p:grpSp>
      <p:sp>
        <p:nvSpPr>
          <p:cNvPr id="5177" name="Slide Number Placeholder 3"/>
          <p:cNvSpPr>
            <a:spLocks noGrp="1"/>
          </p:cNvSpPr>
          <p:nvPr>
            <p:ph type="sldNum" sz="quarter" idx="12"/>
          </p:nvPr>
        </p:nvSpPr>
        <p:spPr>
          <a:noFill/>
        </p:spPr>
        <p:txBody>
          <a:bodyPr/>
          <a:lstStyle/>
          <a:p>
            <a:fld id="{DD50E26D-F43B-4E1D-9D87-CD8FB440C5AC}" type="slidenum">
              <a:rPr lang="en-US" smtClean="0">
                <a:latin typeface="Arial" pitchFamily="34" charset="0"/>
              </a:rPr>
              <a:pPr/>
              <a:t>41</a:t>
            </a:fld>
            <a:endParaRPr lang="en-US" smtClean="0">
              <a:latin typeface="Arial" pitchFamily="34" charset="0"/>
            </a:endParaRPr>
          </a:p>
        </p:txBody>
      </p:sp>
      <p:sp>
        <p:nvSpPr>
          <p:cNvPr id="63" name="Rectangle 2"/>
          <p:cNvSpPr txBox="1">
            <a:spLocks noChangeArrowheads="1"/>
          </p:cNvSpPr>
          <p:nvPr/>
        </p:nvSpPr>
        <p:spPr bwMode="auto">
          <a:xfrm>
            <a:off x="1196448" y="-22386"/>
            <a:ext cx="6423552" cy="1143000"/>
          </a:xfrm>
          <a:prstGeom prst="rect">
            <a:avLst/>
          </a:prstGeom>
          <a:noFill/>
          <a:ln w="9525">
            <a:noFill/>
            <a:miter lim="800000"/>
            <a:headEnd/>
            <a:tailEnd/>
          </a:ln>
        </p:spPr>
        <p:txBody>
          <a:bodyPr anchor="ctr"/>
          <a:lstStyle/>
          <a:p>
            <a:pPr eaLnBrk="0" hangingPunct="0">
              <a:defRPr/>
            </a:pPr>
            <a:r>
              <a:rPr lang="en-US" sz="3200" b="1" dirty="0">
                <a:solidFill>
                  <a:srgbClr val="354595"/>
                </a:solidFill>
                <a:latin typeface="+mj-lt"/>
                <a:ea typeface="+mj-ea"/>
                <a:cs typeface="Arial" pitchFamily="34" charset="0"/>
              </a:rPr>
              <a:t>Completing the Shipper’s Declaration</a:t>
            </a:r>
          </a:p>
        </p:txBody>
      </p:sp>
      <p:sp>
        <p:nvSpPr>
          <p:cNvPr id="65" name="Slide Number Placeholder 3"/>
          <p:cNvSpPr txBox="1">
            <a:spLocks/>
          </p:cNvSpPr>
          <p:nvPr/>
        </p:nvSpPr>
        <p:spPr>
          <a:xfrm>
            <a:off x="381000" y="6569075"/>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smtClean="0">
                <a:solidFill>
                  <a:srgbClr val="FFFFFF"/>
                </a:solidFill>
                <a:latin typeface="Arial"/>
                <a:cs typeface="Arial"/>
              </a:rPr>
              <a:t>Slide </a:t>
            </a:r>
            <a:fld id="{43D2EC11-8A9D-4AE6-96AD-543AE6033C24}" type="slidenum">
              <a:rPr lang="en-US" sz="1000" smtClean="0">
                <a:solidFill>
                  <a:srgbClr val="FFFFFF"/>
                </a:solidFill>
                <a:latin typeface="Arial"/>
                <a:cs typeface="Arial"/>
              </a:rPr>
              <a:pPr/>
              <a:t>41</a:t>
            </a:fld>
            <a:endParaRPr lang="en-US" sz="1000" dirty="0">
              <a:solidFill>
                <a:srgbClr val="FFFFFF"/>
              </a:solidFill>
              <a:latin typeface="Arial"/>
              <a:cs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1619" name="Picture 4" descr="Fedex airwaybill"/>
          <p:cNvPicPr>
            <a:picLocks noGrp="1" noChangeAspect="1" noChangeArrowheads="1"/>
          </p:cNvPicPr>
          <p:nvPr>
            <p:ph sz="half" idx="1"/>
          </p:nvPr>
        </p:nvPicPr>
        <p:blipFill>
          <a:blip r:embed="rId3" cstate="print"/>
          <a:stretch>
            <a:fillRect/>
          </a:stretch>
        </p:blipFill>
        <p:spPr>
          <a:xfrm>
            <a:off x="533400" y="1524000"/>
            <a:ext cx="4191000" cy="3810000"/>
          </a:xfrm>
          <a:effectLst>
            <a:outerShdw dist="38100" dir="2700000" rotWithShape="0">
              <a:srgbClr val="000000">
                <a:alpha val="42999"/>
              </a:srgbClr>
            </a:outerShdw>
          </a:effectLst>
        </p:spPr>
      </p:pic>
      <p:sp>
        <p:nvSpPr>
          <p:cNvPr id="586755" name="Rectangle 3"/>
          <p:cNvSpPr>
            <a:spLocks noGrp="1" noChangeArrowheads="1"/>
          </p:cNvSpPr>
          <p:nvPr>
            <p:ph sz="half" idx="2"/>
          </p:nvPr>
        </p:nvSpPr>
        <p:spPr>
          <a:xfrm>
            <a:off x="4800600" y="1371600"/>
            <a:ext cx="4343400" cy="4648199"/>
          </a:xfrm>
        </p:spPr>
        <p:txBody>
          <a:bodyPr/>
          <a:lstStyle/>
          <a:p>
            <a:pPr>
              <a:spcAft>
                <a:spcPts val="1200"/>
              </a:spcAft>
              <a:defRPr/>
            </a:pPr>
            <a:r>
              <a:rPr lang="en-US" sz="2400" b="0" dirty="0" smtClean="0">
                <a:ea typeface="ＭＳ Ｐゴシック" charset="-128"/>
              </a:rPr>
              <a:t>Air waybill must be marked “</a:t>
            </a:r>
            <a:r>
              <a:rPr lang="en-US" sz="2400" b="0" dirty="0" smtClean="0">
                <a:solidFill>
                  <a:srgbClr val="FF0000"/>
                </a:solidFill>
                <a:ea typeface="ＭＳ Ｐゴシック" charset="-128"/>
              </a:rPr>
              <a:t>Biological Substance, Category B  UN3373</a:t>
            </a:r>
            <a:r>
              <a:rPr lang="en-US" sz="2400" b="0" dirty="0" smtClean="0">
                <a:ea typeface="ＭＳ Ｐゴシック" charset="-128"/>
              </a:rPr>
              <a:t>”</a:t>
            </a:r>
          </a:p>
          <a:p>
            <a:pPr>
              <a:spcAft>
                <a:spcPts val="1200"/>
              </a:spcAft>
              <a:defRPr/>
            </a:pPr>
            <a:r>
              <a:rPr lang="en-US" sz="2400" b="0" dirty="0" smtClean="0">
                <a:ea typeface="ＭＳ Ｐゴシック" charset="-128"/>
              </a:rPr>
              <a:t>UN1845, Dry Ice, 9</a:t>
            </a:r>
          </a:p>
          <a:p>
            <a:pPr>
              <a:spcAft>
                <a:spcPts val="1200"/>
              </a:spcAft>
              <a:defRPr/>
            </a:pPr>
            <a:r>
              <a:rPr lang="en-US" sz="2400" b="0" dirty="0" smtClean="0">
                <a:ea typeface="ＭＳ Ｐゴシック" charset="-128"/>
              </a:rPr>
              <a:t>Must include net wt. of Dry Ice</a:t>
            </a:r>
          </a:p>
          <a:p>
            <a:pPr>
              <a:spcAft>
                <a:spcPts val="1200"/>
              </a:spcAft>
              <a:defRPr/>
            </a:pPr>
            <a:r>
              <a:rPr lang="en-US" sz="2400" b="0" dirty="0" smtClean="0">
                <a:ea typeface="ＭＳ Ｐゴシック" charset="-128"/>
              </a:rPr>
              <a:t>Air waybill must include the text “</a:t>
            </a:r>
            <a:r>
              <a:rPr lang="en-US" sz="2400" b="0" dirty="0" smtClean="0">
                <a:solidFill>
                  <a:srgbClr val="354595"/>
                </a:solidFill>
                <a:ea typeface="ＭＳ Ｐゴシック" charset="-128"/>
              </a:rPr>
              <a:t>Dangerous Goods – Shipper’s Declaration not required</a:t>
            </a:r>
            <a:r>
              <a:rPr lang="en-US" sz="2400" b="0" dirty="0" smtClean="0">
                <a:ea typeface="ＭＳ Ｐゴシック" charset="-128"/>
              </a:rPr>
              <a:t>”</a:t>
            </a:r>
          </a:p>
          <a:p>
            <a:pPr>
              <a:spcAft>
                <a:spcPts val="1200"/>
              </a:spcAft>
              <a:buClr>
                <a:srgbClr val="000000"/>
              </a:buClr>
              <a:buFontTx/>
              <a:buNone/>
              <a:defRPr/>
            </a:pPr>
            <a:endParaRPr lang="en-US" sz="2600" b="0" dirty="0" smtClean="0">
              <a:solidFill>
                <a:srgbClr val="000000"/>
              </a:solidFill>
              <a:effectLst>
                <a:outerShdw blurRad="38100" dist="38100" dir="2700000" algn="tl">
                  <a:srgbClr val="FFFFFF"/>
                </a:outerShdw>
              </a:effectLst>
              <a:ea typeface="ＭＳ Ｐゴシック" charset="-128"/>
            </a:endParaRPr>
          </a:p>
        </p:txBody>
      </p:sp>
      <p:sp>
        <p:nvSpPr>
          <p:cNvPr id="69638" name="Slide Number Placeholder 3"/>
          <p:cNvSpPr>
            <a:spLocks noGrp="1"/>
          </p:cNvSpPr>
          <p:nvPr>
            <p:ph type="sldNum" sz="quarter" idx="12"/>
          </p:nvPr>
        </p:nvSpPr>
        <p:spPr>
          <a:noFill/>
        </p:spPr>
        <p:txBody>
          <a:bodyPr/>
          <a:lstStyle/>
          <a:p>
            <a:fld id="{8D2F0184-F620-4A37-9A66-A671F3D31A09}" type="slidenum">
              <a:rPr lang="en-US" smtClean="0">
                <a:solidFill>
                  <a:srgbClr val="002060"/>
                </a:solidFill>
                <a:latin typeface="Arial" pitchFamily="34" charset="0"/>
              </a:rPr>
              <a:pPr/>
              <a:t>42</a:t>
            </a:fld>
            <a:endParaRPr lang="en-US" smtClean="0">
              <a:solidFill>
                <a:srgbClr val="002060"/>
              </a:solidFill>
              <a:latin typeface="Arial" pitchFamily="34" charset="0"/>
            </a:endParaRPr>
          </a:p>
        </p:txBody>
      </p:sp>
      <p:sp>
        <p:nvSpPr>
          <p:cNvPr id="6" name="Rectangle 2"/>
          <p:cNvSpPr txBox="1">
            <a:spLocks noChangeArrowheads="1"/>
          </p:cNvSpPr>
          <p:nvPr/>
        </p:nvSpPr>
        <p:spPr bwMode="auto">
          <a:xfrm>
            <a:off x="685800" y="0"/>
            <a:ext cx="7543800" cy="1143000"/>
          </a:xfrm>
          <a:prstGeom prst="rect">
            <a:avLst/>
          </a:prstGeom>
          <a:noFill/>
          <a:ln w="9525">
            <a:noFill/>
            <a:miter lim="800000"/>
            <a:headEnd/>
            <a:tailEnd/>
          </a:ln>
        </p:spPr>
        <p:txBody>
          <a:bodyPr anchor="ctr"/>
          <a:lstStyle/>
          <a:p>
            <a:pPr eaLnBrk="0" hangingPunct="0">
              <a:defRPr/>
            </a:pPr>
            <a:r>
              <a:rPr lang="en-US" sz="3200" b="1" dirty="0">
                <a:solidFill>
                  <a:srgbClr val="354595"/>
                </a:solidFill>
                <a:latin typeface="+mj-lt"/>
                <a:ea typeface="+mj-ea"/>
                <a:cs typeface="Arial" pitchFamily="34" charset="0"/>
              </a:rPr>
              <a:t>Documentation for Category B (Air waybill)</a:t>
            </a:r>
          </a:p>
        </p:txBody>
      </p:sp>
      <p:sp>
        <p:nvSpPr>
          <p:cNvPr id="9" name="Slide Number Placeholder 3"/>
          <p:cNvSpPr txBox="1">
            <a:spLocks/>
          </p:cNvSpPr>
          <p:nvPr/>
        </p:nvSpPr>
        <p:spPr>
          <a:xfrm>
            <a:off x="381000" y="6569075"/>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smtClean="0">
                <a:solidFill>
                  <a:srgbClr val="FFFFFF"/>
                </a:solidFill>
                <a:latin typeface="Arial"/>
                <a:cs typeface="Arial"/>
              </a:rPr>
              <a:t>Slide </a:t>
            </a:r>
            <a:fld id="{43D2EC11-8A9D-4AE6-96AD-543AE6033C24}" type="slidenum">
              <a:rPr lang="en-US" sz="1000" smtClean="0">
                <a:solidFill>
                  <a:srgbClr val="FFFFFF"/>
                </a:solidFill>
                <a:latin typeface="Arial"/>
                <a:cs typeface="Arial"/>
              </a:rPr>
              <a:pPr/>
              <a:t>42</a:t>
            </a:fld>
            <a:endParaRPr lang="en-US" sz="1000" dirty="0">
              <a:solidFill>
                <a:srgbClr val="FFFFFF"/>
              </a:solidFill>
              <a:latin typeface="Arial"/>
              <a:cs typeface="Arial"/>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28650" y="29547"/>
            <a:ext cx="6324600" cy="1143000"/>
          </a:xfrm>
        </p:spPr>
        <p:txBody>
          <a:bodyPr>
            <a:normAutofit/>
          </a:bodyPr>
          <a:lstStyle/>
          <a:p>
            <a:r>
              <a:rPr lang="en-US" dirty="0" smtClean="0"/>
              <a:t>Material Transfer Agreement (MTA)</a:t>
            </a:r>
          </a:p>
        </p:txBody>
      </p:sp>
      <p:sp>
        <p:nvSpPr>
          <p:cNvPr id="7171" name="Rectangle 3"/>
          <p:cNvSpPr>
            <a:spLocks noGrp="1" noChangeArrowheads="1"/>
          </p:cNvSpPr>
          <p:nvPr>
            <p:ph idx="1"/>
          </p:nvPr>
        </p:nvSpPr>
        <p:spPr>
          <a:xfrm>
            <a:off x="628650" y="1524000"/>
            <a:ext cx="7886700" cy="4351338"/>
          </a:xfrm>
        </p:spPr>
        <p:txBody>
          <a:bodyPr>
            <a:normAutofit/>
          </a:bodyPr>
          <a:lstStyle/>
          <a:p>
            <a:pPr marL="0" indent="0">
              <a:buFontTx/>
              <a:buNone/>
              <a:defRPr/>
            </a:pPr>
            <a:r>
              <a:rPr lang="en-US" dirty="0" smtClean="0"/>
              <a:t>A material transfer agreement is a contract between the sender and recipient organizations</a:t>
            </a:r>
          </a:p>
          <a:p>
            <a:pPr lvl="1">
              <a:defRPr/>
            </a:pPr>
            <a:r>
              <a:rPr lang="en-US" dirty="0" smtClean="0">
                <a:solidFill>
                  <a:srgbClr val="354595"/>
                </a:solidFill>
              </a:rPr>
              <a:t>Defines the rights and responsibilities of each</a:t>
            </a:r>
          </a:p>
          <a:p>
            <a:pPr lvl="1">
              <a:defRPr/>
            </a:pPr>
            <a:r>
              <a:rPr lang="en-US" dirty="0" smtClean="0">
                <a:solidFill>
                  <a:srgbClr val="354595"/>
                </a:solidFill>
              </a:rPr>
              <a:t>Provides a record of the transfer</a:t>
            </a:r>
          </a:p>
          <a:p>
            <a:pPr>
              <a:buFontTx/>
              <a:buNone/>
              <a:defRPr/>
            </a:pPr>
            <a:endParaRPr lang="en-US" dirty="0" smtClean="0"/>
          </a:p>
          <a:p>
            <a:pPr>
              <a:buFontTx/>
              <a:buNone/>
              <a:defRPr/>
            </a:pPr>
            <a:r>
              <a:rPr lang="en-US" dirty="0" smtClean="0"/>
              <a:t>Issues with sharing materials that may be addressed in a MTA include:</a:t>
            </a:r>
          </a:p>
          <a:p>
            <a:pPr lvl="1">
              <a:defRPr/>
            </a:pPr>
            <a:r>
              <a:rPr lang="en-US" dirty="0" smtClean="0">
                <a:solidFill>
                  <a:srgbClr val="354595"/>
                </a:solidFill>
              </a:rPr>
              <a:t>Ability to publish / academic freedom</a:t>
            </a:r>
          </a:p>
          <a:p>
            <a:pPr lvl="1">
              <a:defRPr/>
            </a:pPr>
            <a:r>
              <a:rPr lang="en-US" dirty="0" smtClean="0">
                <a:solidFill>
                  <a:srgbClr val="354595"/>
                </a:solidFill>
              </a:rPr>
              <a:t>Ownership of materials to be shared</a:t>
            </a:r>
          </a:p>
          <a:p>
            <a:pPr lvl="1">
              <a:defRPr/>
            </a:pPr>
            <a:r>
              <a:rPr lang="en-US" dirty="0" smtClean="0">
                <a:solidFill>
                  <a:srgbClr val="354595"/>
                </a:solidFill>
              </a:rPr>
              <a:t>Ownership of intellectual property</a:t>
            </a:r>
          </a:p>
          <a:p>
            <a:pPr lvl="1">
              <a:defRPr/>
            </a:pPr>
            <a:r>
              <a:rPr lang="en-US" dirty="0" smtClean="0">
                <a:solidFill>
                  <a:srgbClr val="354595"/>
                </a:solidFill>
              </a:rPr>
              <a:t>Further distribution of materials</a:t>
            </a:r>
          </a:p>
          <a:p>
            <a:pPr lvl="1">
              <a:defRPr/>
            </a:pPr>
            <a:r>
              <a:rPr lang="en-US" dirty="0" smtClean="0">
                <a:solidFill>
                  <a:srgbClr val="354595"/>
                </a:solidFill>
              </a:rPr>
              <a:t>Liability</a:t>
            </a:r>
            <a:endParaRPr lang="en-US" dirty="0" smtClean="0"/>
          </a:p>
        </p:txBody>
      </p:sp>
      <p:sp>
        <p:nvSpPr>
          <p:cNvPr id="5" name="Slide Number Placeholder 3"/>
          <p:cNvSpPr txBox="1">
            <a:spLocks/>
          </p:cNvSpPr>
          <p:nvPr/>
        </p:nvSpPr>
        <p:spPr>
          <a:xfrm>
            <a:off x="381000" y="6569075"/>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smtClean="0">
                <a:solidFill>
                  <a:srgbClr val="FFFFFF"/>
                </a:solidFill>
                <a:latin typeface="Arial"/>
                <a:cs typeface="Arial"/>
              </a:rPr>
              <a:t>Slide </a:t>
            </a:r>
            <a:fld id="{43D2EC11-8A9D-4AE6-96AD-543AE6033C24}" type="slidenum">
              <a:rPr lang="en-US" sz="1000" smtClean="0">
                <a:solidFill>
                  <a:srgbClr val="FFFFFF"/>
                </a:solidFill>
                <a:latin typeface="Arial"/>
                <a:cs typeface="Arial"/>
              </a:rPr>
              <a:pPr/>
              <a:t>43</a:t>
            </a:fld>
            <a:endParaRPr lang="en-US" sz="1000" dirty="0">
              <a:solidFill>
                <a:srgbClr val="FFFFFF"/>
              </a:solidFill>
              <a:latin typeface="Arial"/>
              <a:cs typeface="Arial"/>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838200" y="381000"/>
            <a:ext cx="6324600" cy="1143000"/>
          </a:xfrm>
        </p:spPr>
        <p:txBody>
          <a:bodyPr>
            <a:normAutofit/>
          </a:bodyPr>
          <a:lstStyle/>
          <a:p>
            <a:r>
              <a:rPr lang="en-US" dirty="0" smtClean="0"/>
              <a:t>Import, Export, and Biosecurity Regulations</a:t>
            </a:r>
          </a:p>
        </p:txBody>
      </p:sp>
      <p:sp>
        <p:nvSpPr>
          <p:cNvPr id="22531" name="Rectangle 3"/>
          <p:cNvSpPr>
            <a:spLocks noGrp="1" noChangeArrowheads="1"/>
          </p:cNvSpPr>
          <p:nvPr>
            <p:ph idx="1"/>
          </p:nvPr>
        </p:nvSpPr>
        <p:spPr>
          <a:xfrm>
            <a:off x="628650" y="1447800"/>
            <a:ext cx="7886700" cy="4729163"/>
          </a:xfrm>
        </p:spPr>
        <p:txBody>
          <a:bodyPr>
            <a:normAutofit/>
          </a:bodyPr>
          <a:lstStyle/>
          <a:p>
            <a:r>
              <a:rPr lang="en-US" dirty="0" smtClean="0"/>
              <a:t>Many countries have import regulations requiring recipients to get a permit prior to importation</a:t>
            </a:r>
          </a:p>
          <a:p>
            <a:pPr lvl="1"/>
            <a:r>
              <a:rPr lang="en-US" dirty="0" smtClean="0">
                <a:solidFill>
                  <a:srgbClr val="354595"/>
                </a:solidFill>
              </a:rPr>
              <a:t>Helps expedite clearance of infectious materials through customs</a:t>
            </a:r>
          </a:p>
          <a:p>
            <a:r>
              <a:rPr lang="en-US" dirty="0" smtClean="0"/>
              <a:t>Export controls and export licensing help facilitate legitimate trade and ensure compliance with international treaties</a:t>
            </a:r>
          </a:p>
          <a:p>
            <a:pPr lvl="1"/>
            <a:r>
              <a:rPr lang="en-US" dirty="0" smtClean="0">
                <a:solidFill>
                  <a:srgbClr val="354595"/>
                </a:solidFill>
              </a:rPr>
              <a:t>Some countries abide by Australia Group recommendations for export controls</a:t>
            </a:r>
          </a:p>
          <a:p>
            <a:pPr lvl="1"/>
            <a:r>
              <a:rPr lang="en-US" dirty="0" smtClean="0">
                <a:solidFill>
                  <a:srgbClr val="354595"/>
                </a:solidFill>
              </a:rPr>
              <a:t>Biological and Toxin Weapons Convention requires State Parties to:</a:t>
            </a:r>
          </a:p>
          <a:p>
            <a:pPr lvl="2"/>
            <a:r>
              <a:rPr lang="en-US" dirty="0" smtClean="0">
                <a:solidFill>
                  <a:schemeClr val="tx1"/>
                </a:solidFill>
              </a:rPr>
              <a:t>Prevent the transfer of materials which might assist the manufacture, or any means of acquiring biological weapons (Article III)</a:t>
            </a:r>
          </a:p>
          <a:p>
            <a:pPr lvl="1"/>
            <a:r>
              <a:rPr lang="en-US" dirty="0" smtClean="0">
                <a:solidFill>
                  <a:srgbClr val="354595"/>
                </a:solidFill>
              </a:rPr>
              <a:t>United Nations Security Council Resolution 1540 requires all States to:</a:t>
            </a:r>
          </a:p>
          <a:p>
            <a:pPr lvl="2"/>
            <a:r>
              <a:rPr lang="en-US" dirty="0" smtClean="0">
                <a:solidFill>
                  <a:schemeClr val="tx1"/>
                </a:solidFill>
              </a:rPr>
              <a:t>Establish and maintain appropriate effective national export and trans-shipment controls </a:t>
            </a:r>
          </a:p>
          <a:p>
            <a:r>
              <a:rPr lang="en-US" dirty="0" smtClean="0"/>
              <a:t>National biosecurity regulations </a:t>
            </a:r>
          </a:p>
          <a:p>
            <a:pPr lvl="1"/>
            <a:r>
              <a:rPr lang="en-US" dirty="0" smtClean="0">
                <a:solidFill>
                  <a:srgbClr val="354595"/>
                </a:solidFill>
              </a:rPr>
              <a:t>Typically require approval of recipient prior to shipment</a:t>
            </a:r>
          </a:p>
        </p:txBody>
      </p:sp>
      <p:sp>
        <p:nvSpPr>
          <p:cNvPr id="5" name="Slide Number Placeholder 3"/>
          <p:cNvSpPr txBox="1">
            <a:spLocks/>
          </p:cNvSpPr>
          <p:nvPr/>
        </p:nvSpPr>
        <p:spPr>
          <a:xfrm>
            <a:off x="381000" y="6569075"/>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smtClean="0">
                <a:solidFill>
                  <a:srgbClr val="FFFFFF"/>
                </a:solidFill>
                <a:latin typeface="Arial"/>
                <a:cs typeface="Arial"/>
              </a:rPr>
              <a:t>Slide </a:t>
            </a:r>
            <a:fld id="{43D2EC11-8A9D-4AE6-96AD-543AE6033C24}" type="slidenum">
              <a:rPr lang="en-US" sz="1000" smtClean="0">
                <a:solidFill>
                  <a:srgbClr val="FFFFFF"/>
                </a:solidFill>
                <a:latin typeface="Arial"/>
                <a:cs typeface="Arial"/>
              </a:rPr>
              <a:pPr/>
              <a:t>44</a:t>
            </a:fld>
            <a:endParaRPr lang="en-US" sz="1000" dirty="0">
              <a:solidFill>
                <a:srgbClr val="FFFFFF"/>
              </a:solidFill>
              <a:latin typeface="Arial"/>
              <a:cs typeface="Arial"/>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4" name="Title 12"/>
          <p:cNvSpPr>
            <a:spLocks noGrp="1"/>
          </p:cNvSpPr>
          <p:nvPr>
            <p:ph type="title"/>
          </p:nvPr>
        </p:nvSpPr>
        <p:spPr>
          <a:xfrm>
            <a:off x="590550" y="214616"/>
            <a:ext cx="7924800" cy="1143000"/>
          </a:xfrm>
        </p:spPr>
        <p:txBody>
          <a:bodyPr>
            <a:normAutofit/>
          </a:bodyPr>
          <a:lstStyle/>
          <a:p>
            <a:r>
              <a:rPr lang="en-US" dirty="0" smtClean="0"/>
              <a:t>What Requires an Import </a:t>
            </a:r>
            <a:r>
              <a:rPr lang="en-US" dirty="0"/>
              <a:t>P</a:t>
            </a:r>
            <a:r>
              <a:rPr lang="en-US" dirty="0" smtClean="0"/>
              <a:t>ermit into the US?</a:t>
            </a:r>
          </a:p>
        </p:txBody>
      </p:sp>
      <p:sp>
        <p:nvSpPr>
          <p:cNvPr id="23556" name="Rectangle 3"/>
          <p:cNvSpPr>
            <a:spLocks noGrp="1" noChangeArrowheads="1"/>
          </p:cNvSpPr>
          <p:nvPr>
            <p:ph sz="half" idx="1"/>
          </p:nvPr>
        </p:nvSpPr>
        <p:spPr>
          <a:xfrm>
            <a:off x="457200" y="2438400"/>
            <a:ext cx="4038600" cy="3581400"/>
          </a:xfrm>
        </p:spPr>
        <p:txBody>
          <a:bodyPr/>
          <a:lstStyle/>
          <a:p>
            <a:r>
              <a:rPr lang="en-US" sz="2400" dirty="0" smtClean="0">
                <a:ea typeface="ＭＳ Ｐゴシック" pitchFamily="34" charset="-128"/>
                <a:cs typeface="Arial" pitchFamily="34" charset="0"/>
              </a:rPr>
              <a:t>Etiologic agents (human pathogens)</a:t>
            </a:r>
          </a:p>
          <a:p>
            <a:r>
              <a:rPr lang="en-US" sz="2400" dirty="0" smtClean="0">
                <a:ea typeface="ＭＳ Ｐゴシック" pitchFamily="34" charset="-128"/>
                <a:cs typeface="Arial" pitchFamily="34" charset="0"/>
              </a:rPr>
              <a:t>Human and animal specimens with a suspected human pathogen</a:t>
            </a:r>
          </a:p>
          <a:p>
            <a:r>
              <a:rPr lang="en-US" sz="2400" dirty="0" smtClean="0">
                <a:ea typeface="ＭＳ Ｐゴシック" pitchFamily="34" charset="-128"/>
                <a:cs typeface="Arial" pitchFamily="34" charset="0"/>
              </a:rPr>
              <a:t>Host &amp; Vectors of human disease</a:t>
            </a:r>
          </a:p>
          <a:p>
            <a:r>
              <a:rPr lang="en-US" sz="2400" dirty="0" smtClean="0">
                <a:ea typeface="ＭＳ Ｐゴシック" pitchFamily="34" charset="-128"/>
                <a:cs typeface="Arial" pitchFamily="34" charset="0"/>
              </a:rPr>
              <a:t>Non-Human Primates</a:t>
            </a:r>
          </a:p>
        </p:txBody>
      </p:sp>
      <p:sp>
        <p:nvSpPr>
          <p:cNvPr id="23557" name="Rectangle 4"/>
          <p:cNvSpPr>
            <a:spLocks noGrp="1" noChangeArrowheads="1"/>
          </p:cNvSpPr>
          <p:nvPr>
            <p:ph sz="half" idx="2"/>
          </p:nvPr>
        </p:nvSpPr>
        <p:spPr>
          <a:xfrm>
            <a:off x="4648200" y="2424720"/>
            <a:ext cx="4038600" cy="3535363"/>
          </a:xfrm>
        </p:spPr>
        <p:txBody>
          <a:bodyPr/>
          <a:lstStyle/>
          <a:p>
            <a:r>
              <a:rPr lang="en-US" sz="2400" dirty="0" smtClean="0">
                <a:ea typeface="ＭＳ Ｐゴシック" pitchFamily="34" charset="-128"/>
                <a:cs typeface="Arial" pitchFamily="34" charset="0"/>
              </a:rPr>
              <a:t>Infectious agents of livestock</a:t>
            </a:r>
          </a:p>
          <a:p>
            <a:r>
              <a:rPr lang="en-US" sz="2400" dirty="0" smtClean="0">
                <a:ea typeface="ＭＳ Ｐゴシック" pitchFamily="34" charset="-128"/>
                <a:cs typeface="Arial" pitchFamily="34" charset="0"/>
              </a:rPr>
              <a:t>Biological materials containing animal material</a:t>
            </a:r>
          </a:p>
          <a:p>
            <a:r>
              <a:rPr lang="en-US" sz="2400" dirty="0" smtClean="0">
                <a:ea typeface="ＭＳ Ｐゴシック" pitchFamily="34" charset="-128"/>
                <a:cs typeface="Arial" pitchFamily="34" charset="0"/>
              </a:rPr>
              <a:t>Tissue culture containing growth stimulants of bovine or other livestock origins</a:t>
            </a:r>
          </a:p>
          <a:p>
            <a:r>
              <a:rPr lang="en-US" sz="2400" dirty="0" smtClean="0">
                <a:solidFill>
                  <a:srgbClr val="FF0000"/>
                </a:solidFill>
                <a:ea typeface="ＭＳ Ｐゴシック" pitchFamily="34" charset="-128"/>
                <a:cs typeface="Arial" pitchFamily="34" charset="0"/>
              </a:rPr>
              <a:t>Any animal source material </a:t>
            </a:r>
          </a:p>
        </p:txBody>
      </p:sp>
      <p:sp>
        <p:nvSpPr>
          <p:cNvPr id="23555" name="Slide Number Placeholder 3"/>
          <p:cNvSpPr>
            <a:spLocks noGrp="1"/>
          </p:cNvSpPr>
          <p:nvPr>
            <p:ph type="sldNum" sz="quarter" idx="12"/>
          </p:nvPr>
        </p:nvSpPr>
        <p:spPr>
          <a:noFill/>
        </p:spPr>
        <p:txBody>
          <a:bodyPr/>
          <a:lstStyle/>
          <a:p>
            <a:fld id="{788BFA12-E735-4258-BC3E-1BD11BD021A6}" type="slidenum">
              <a:rPr lang="en-US" smtClean="0">
                <a:latin typeface="Arial" pitchFamily="34" charset="0"/>
              </a:rPr>
              <a:pPr/>
              <a:t>45</a:t>
            </a:fld>
            <a:endParaRPr lang="en-US" smtClean="0">
              <a:latin typeface="Arial" pitchFamily="34" charset="0"/>
            </a:endParaRPr>
          </a:p>
        </p:txBody>
      </p:sp>
      <p:pic>
        <p:nvPicPr>
          <p:cNvPr id="23558" name="Picture 6" descr="usdalogot"/>
          <p:cNvPicPr>
            <a:picLocks noChangeAspect="1" noChangeArrowheads="1"/>
          </p:cNvPicPr>
          <p:nvPr/>
        </p:nvPicPr>
        <p:blipFill>
          <a:blip r:embed="rId3" cstate="print"/>
          <a:srcRect/>
          <a:stretch>
            <a:fillRect/>
          </a:stretch>
        </p:blipFill>
        <p:spPr bwMode="auto">
          <a:xfrm>
            <a:off x="5867400" y="1600200"/>
            <a:ext cx="963613" cy="657225"/>
          </a:xfrm>
          <a:prstGeom prst="rect">
            <a:avLst/>
          </a:prstGeom>
          <a:solidFill>
            <a:schemeClr val="bg1"/>
          </a:solidFill>
          <a:ln w="9525">
            <a:noFill/>
            <a:miter lim="800000"/>
            <a:headEnd/>
            <a:tailEnd/>
          </a:ln>
        </p:spPr>
      </p:pic>
      <p:pic>
        <p:nvPicPr>
          <p:cNvPr id="23559" name="Picture 7" descr="cdc logo"/>
          <p:cNvPicPr>
            <a:picLocks noChangeAspect="1" noChangeArrowheads="1"/>
          </p:cNvPicPr>
          <p:nvPr/>
        </p:nvPicPr>
        <p:blipFill>
          <a:blip r:embed="rId4" cstate="print"/>
          <a:srcRect/>
          <a:stretch>
            <a:fillRect/>
          </a:stretch>
        </p:blipFill>
        <p:spPr bwMode="auto">
          <a:xfrm>
            <a:off x="1295400" y="1555750"/>
            <a:ext cx="1828800" cy="730250"/>
          </a:xfrm>
          <a:prstGeom prst="rect">
            <a:avLst/>
          </a:prstGeom>
          <a:noFill/>
          <a:ln w="9525">
            <a:noFill/>
            <a:miter lim="800000"/>
            <a:headEnd/>
            <a:tailEnd/>
          </a:ln>
        </p:spPr>
      </p:pic>
      <p:sp>
        <p:nvSpPr>
          <p:cNvPr id="8" name="Slide Number Placeholder 3"/>
          <p:cNvSpPr txBox="1">
            <a:spLocks/>
          </p:cNvSpPr>
          <p:nvPr/>
        </p:nvSpPr>
        <p:spPr>
          <a:xfrm>
            <a:off x="381000" y="6569075"/>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smtClean="0">
                <a:solidFill>
                  <a:srgbClr val="FFFFFF"/>
                </a:solidFill>
                <a:latin typeface="Arial"/>
                <a:cs typeface="Arial"/>
              </a:rPr>
              <a:t>Slide </a:t>
            </a:r>
            <a:fld id="{43D2EC11-8A9D-4AE6-96AD-543AE6033C24}" type="slidenum">
              <a:rPr lang="en-US" sz="1000" smtClean="0">
                <a:solidFill>
                  <a:srgbClr val="FFFFFF"/>
                </a:solidFill>
                <a:latin typeface="Arial"/>
                <a:cs typeface="Arial"/>
              </a:rPr>
              <a:pPr/>
              <a:t>45</a:t>
            </a:fld>
            <a:endParaRPr lang="en-US" sz="1000" dirty="0">
              <a:solidFill>
                <a:srgbClr val="FFFFFF"/>
              </a:solidFill>
              <a:latin typeface="Arial"/>
              <a:cs typeface="Arial"/>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For </a:t>
            </a:r>
            <a:r>
              <a:rPr lang="en-US" dirty="0"/>
              <a:t>A</a:t>
            </a:r>
            <a:r>
              <a:rPr lang="en-US" dirty="0" smtClean="0"/>
              <a:t>ll Shipments, Consider:</a:t>
            </a:r>
            <a:endParaRPr lang="en-US" dirty="0"/>
          </a:p>
        </p:txBody>
      </p:sp>
      <p:sp>
        <p:nvSpPr>
          <p:cNvPr id="3" name="Content Placeholder 2"/>
          <p:cNvSpPr>
            <a:spLocks noGrp="1"/>
          </p:cNvSpPr>
          <p:nvPr>
            <p:ph idx="1"/>
          </p:nvPr>
        </p:nvSpPr>
        <p:spPr/>
        <p:txBody>
          <a:bodyPr>
            <a:normAutofit/>
          </a:bodyPr>
          <a:lstStyle/>
          <a:p>
            <a:r>
              <a:rPr lang="en-US" dirty="0" smtClean="0"/>
              <a:t>Is an import and/or an export permit needed?</a:t>
            </a:r>
          </a:p>
          <a:p>
            <a:endParaRPr lang="en-US" dirty="0" smtClean="0"/>
          </a:p>
          <a:p>
            <a:r>
              <a:rPr lang="en-US" dirty="0" smtClean="0"/>
              <a:t>Material transfer agreement or other agreement to share materials prior to shipping?</a:t>
            </a:r>
          </a:p>
          <a:p>
            <a:endParaRPr lang="en-US" dirty="0" smtClean="0"/>
          </a:p>
          <a:p>
            <a:r>
              <a:rPr lang="en-US" dirty="0" smtClean="0"/>
              <a:t>Documentation indicating recipient is authorized to have material?</a:t>
            </a:r>
          </a:p>
          <a:p>
            <a:pPr>
              <a:buNone/>
            </a:pPr>
            <a:endParaRPr lang="en-US" sz="3600" dirty="0"/>
          </a:p>
        </p:txBody>
      </p:sp>
      <p:sp>
        <p:nvSpPr>
          <p:cNvPr id="5" name="Slide Number Placeholder 3"/>
          <p:cNvSpPr txBox="1">
            <a:spLocks/>
          </p:cNvSpPr>
          <p:nvPr/>
        </p:nvSpPr>
        <p:spPr>
          <a:xfrm>
            <a:off x="381000" y="6569075"/>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smtClean="0">
                <a:solidFill>
                  <a:srgbClr val="FFFFFF"/>
                </a:solidFill>
                <a:latin typeface="Arial"/>
                <a:cs typeface="Arial"/>
              </a:rPr>
              <a:t>Slide </a:t>
            </a:r>
            <a:fld id="{43D2EC11-8A9D-4AE6-96AD-543AE6033C24}" type="slidenum">
              <a:rPr lang="en-US" sz="1000" smtClean="0">
                <a:solidFill>
                  <a:srgbClr val="FFFFFF"/>
                </a:solidFill>
                <a:latin typeface="Arial"/>
                <a:cs typeface="Arial"/>
              </a:rPr>
              <a:pPr/>
              <a:t>46</a:t>
            </a:fld>
            <a:endParaRPr lang="en-US" sz="1000" dirty="0">
              <a:solidFill>
                <a:srgbClr val="FFFFFF"/>
              </a:solidFill>
              <a:latin typeface="Arial"/>
              <a:cs typeface="Arial"/>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6" name="Title 1"/>
          <p:cNvSpPr>
            <a:spLocks noGrp="1"/>
          </p:cNvSpPr>
          <p:nvPr>
            <p:ph type="title"/>
          </p:nvPr>
        </p:nvSpPr>
        <p:spPr>
          <a:xfrm>
            <a:off x="2667000" y="152400"/>
            <a:ext cx="6019800" cy="1143000"/>
          </a:xfrm>
        </p:spPr>
        <p:txBody>
          <a:bodyPr/>
          <a:lstStyle/>
          <a:p>
            <a:r>
              <a:rPr lang="en-US" dirty="0" smtClean="0"/>
              <a:t>State and Operator Variations</a:t>
            </a:r>
          </a:p>
        </p:txBody>
      </p:sp>
      <p:pic>
        <p:nvPicPr>
          <p:cNvPr id="21508" name="Content Placeholder 9" descr="State and Op variations_rev.ai"/>
          <p:cNvPicPr>
            <a:picLocks noGrp="1" noChangeAspect="1"/>
          </p:cNvPicPr>
          <p:nvPr>
            <p:ph idx="1"/>
          </p:nvPr>
        </p:nvPicPr>
        <p:blipFill>
          <a:blip r:embed="rId3" cstate="print"/>
          <a:srcRect r="6863" b="64444"/>
          <a:stretch>
            <a:fillRect/>
          </a:stretch>
        </p:blipFill>
        <p:spPr>
          <a:xfrm>
            <a:off x="457200" y="1219200"/>
            <a:ext cx="8686800" cy="3734712"/>
          </a:xfrm>
        </p:spPr>
      </p:pic>
      <p:sp>
        <p:nvSpPr>
          <p:cNvPr id="6" name="Content Placeholder 2"/>
          <p:cNvSpPr txBox="1">
            <a:spLocks/>
          </p:cNvSpPr>
          <p:nvPr/>
        </p:nvSpPr>
        <p:spPr>
          <a:xfrm>
            <a:off x="457200" y="4953000"/>
            <a:ext cx="8686800" cy="1020763"/>
          </a:xfrm>
          <a:prstGeom prst="rect">
            <a:avLst/>
          </a:prstGeom>
          <a:gradFill>
            <a:gsLst>
              <a:gs pos="0">
                <a:schemeClr val="accent1">
                  <a:tint val="66000"/>
                  <a:satMod val="160000"/>
                  <a:alpha val="0"/>
                </a:schemeClr>
              </a:gs>
              <a:gs pos="100000">
                <a:schemeClr val="bg1"/>
              </a:gs>
              <a:gs pos="100000">
                <a:schemeClr val="accent1">
                  <a:tint val="23500"/>
                  <a:satMod val="160000"/>
                </a:schemeClr>
              </a:gs>
            </a:gsLst>
            <a:lin ang="10800000" scaled="0"/>
          </a:gradFill>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Note: State and operator variations add further restrictions that are applicable only to country or carrier. </a:t>
            </a:r>
          </a:p>
          <a:p>
            <a:pPr>
              <a:buFont typeface="Arial" pitchFamily="34" charset="0"/>
              <a:buNone/>
            </a:pPr>
            <a:endParaRPr lang="en-US" sz="3600" dirty="0"/>
          </a:p>
        </p:txBody>
      </p:sp>
      <p:sp>
        <p:nvSpPr>
          <p:cNvPr id="7" name="Slide Number Placeholder 3"/>
          <p:cNvSpPr txBox="1">
            <a:spLocks/>
          </p:cNvSpPr>
          <p:nvPr/>
        </p:nvSpPr>
        <p:spPr>
          <a:xfrm>
            <a:off x="381000" y="6569075"/>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smtClean="0">
                <a:solidFill>
                  <a:srgbClr val="FFFFFF"/>
                </a:solidFill>
                <a:latin typeface="Arial"/>
                <a:cs typeface="Arial"/>
              </a:rPr>
              <a:t>Slide </a:t>
            </a:r>
            <a:fld id="{43D2EC11-8A9D-4AE6-96AD-543AE6033C24}" type="slidenum">
              <a:rPr lang="en-US" sz="1000" smtClean="0">
                <a:solidFill>
                  <a:srgbClr val="FFFFFF"/>
                </a:solidFill>
                <a:latin typeface="Arial"/>
                <a:cs typeface="Arial"/>
              </a:rPr>
              <a:pPr/>
              <a:t>47</a:t>
            </a:fld>
            <a:endParaRPr lang="en-US" sz="1000" dirty="0">
              <a:solidFill>
                <a:srgbClr val="FFFFFF"/>
              </a:solidFill>
              <a:latin typeface="Arial"/>
              <a:cs typeface="Arial"/>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normAutofit/>
          </a:bodyPr>
          <a:lstStyle/>
          <a:p>
            <a:r>
              <a:rPr lang="en-US" dirty="0" smtClean="0">
                <a:ea typeface="ＭＳ Ｐゴシック" charset="-128"/>
                <a:cs typeface="Arial" charset="0"/>
              </a:rPr>
              <a:t>Training Requirements</a:t>
            </a:r>
          </a:p>
        </p:txBody>
      </p:sp>
      <p:sp>
        <p:nvSpPr>
          <p:cNvPr id="6" name="Content Placeholder 5"/>
          <p:cNvSpPr>
            <a:spLocks noGrp="1"/>
          </p:cNvSpPr>
          <p:nvPr>
            <p:ph idx="1"/>
          </p:nvPr>
        </p:nvSpPr>
        <p:spPr>
          <a:xfrm>
            <a:off x="431800" y="1447800"/>
            <a:ext cx="8686800" cy="4525963"/>
          </a:xfrm>
        </p:spPr>
        <p:txBody>
          <a:bodyPr>
            <a:normAutofit/>
          </a:bodyPr>
          <a:lstStyle/>
          <a:p>
            <a:pPr marL="684213" indent="-684213">
              <a:spcBef>
                <a:spcPct val="50000"/>
              </a:spcBef>
              <a:buFont typeface="Wingdings" charset="2"/>
              <a:buChar char="Ø"/>
            </a:pPr>
            <a:r>
              <a:rPr lang="en-US" dirty="0" smtClean="0"/>
              <a:t>General Awareness/Familiarization</a:t>
            </a:r>
          </a:p>
          <a:p>
            <a:pPr marL="684213" indent="-684213">
              <a:spcBef>
                <a:spcPct val="50000"/>
              </a:spcBef>
              <a:buFont typeface="Wingdings" charset="2"/>
              <a:buChar char="Ø"/>
            </a:pPr>
            <a:r>
              <a:rPr lang="en-US" dirty="0" smtClean="0"/>
              <a:t>Function Specific</a:t>
            </a:r>
          </a:p>
          <a:p>
            <a:pPr marL="684213" indent="-684213">
              <a:spcBef>
                <a:spcPct val="50000"/>
              </a:spcBef>
              <a:buFont typeface="Wingdings" charset="2"/>
              <a:buChar char="Ø"/>
            </a:pPr>
            <a:r>
              <a:rPr lang="en-US" dirty="0" smtClean="0"/>
              <a:t>Safety/Security</a:t>
            </a:r>
          </a:p>
          <a:p>
            <a:pPr marL="684213" indent="-684213">
              <a:spcBef>
                <a:spcPct val="50000"/>
              </a:spcBef>
              <a:buFont typeface="Wingdings" charset="2"/>
              <a:buChar char="Ø"/>
            </a:pPr>
            <a:r>
              <a:rPr lang="en-US" dirty="0" smtClean="0"/>
              <a:t>Record Keeping</a:t>
            </a:r>
          </a:p>
          <a:p>
            <a:pPr marL="684213" indent="-684213">
              <a:spcBef>
                <a:spcPct val="50000"/>
              </a:spcBef>
              <a:buFont typeface="Wingdings" charset="2"/>
              <a:buChar char="Ø"/>
            </a:pPr>
            <a:r>
              <a:rPr lang="en-US" dirty="0" smtClean="0"/>
              <a:t>Testing</a:t>
            </a:r>
          </a:p>
          <a:p>
            <a:pPr marL="684213" indent="-684213">
              <a:spcBef>
                <a:spcPct val="50000"/>
              </a:spcBef>
              <a:buFont typeface="Wingdings" charset="2"/>
              <a:buChar char="Ø"/>
            </a:pPr>
            <a:r>
              <a:rPr lang="en-US" dirty="0" smtClean="0"/>
              <a:t>Employer certification</a:t>
            </a:r>
          </a:p>
          <a:p>
            <a:pPr marL="684213" indent="-684213">
              <a:spcBef>
                <a:spcPct val="50000"/>
              </a:spcBef>
              <a:buFont typeface="Wingdings" charset="2"/>
              <a:buChar char="Ø"/>
            </a:pPr>
            <a:r>
              <a:rPr lang="en-US" dirty="0" smtClean="0"/>
              <a:t>Valid for 2 years</a:t>
            </a:r>
          </a:p>
          <a:p>
            <a:pPr marL="684213" indent="-684213">
              <a:spcBef>
                <a:spcPct val="50000"/>
              </a:spcBef>
              <a:buFont typeface="Wingdings" charset="2"/>
              <a:buChar char="Ø"/>
            </a:pPr>
            <a:r>
              <a:rPr lang="en-US" dirty="0" smtClean="0"/>
              <a:t>Update when regulations change</a:t>
            </a:r>
          </a:p>
          <a:p>
            <a:pPr marL="684213" indent="-684213">
              <a:spcBef>
                <a:spcPct val="50000"/>
              </a:spcBef>
              <a:buFontTx/>
              <a:buChar char="•"/>
            </a:pPr>
            <a:endParaRPr lang="en-US" dirty="0" smtClean="0">
              <a:solidFill>
                <a:schemeClr val="accent2"/>
              </a:solidFill>
            </a:endParaRPr>
          </a:p>
          <a:p>
            <a:endParaRPr lang="en-US" dirty="0"/>
          </a:p>
        </p:txBody>
      </p:sp>
      <p:pic>
        <p:nvPicPr>
          <p:cNvPr id="5" name="Picture 4"/>
          <p:cNvPicPr>
            <a:picLocks noChangeAspect="1" noChangeArrowheads="1"/>
          </p:cNvPicPr>
          <p:nvPr/>
        </p:nvPicPr>
        <p:blipFill>
          <a:blip r:embed="rId3" cstate="print"/>
          <a:srcRect/>
          <a:stretch>
            <a:fillRect/>
          </a:stretch>
        </p:blipFill>
        <p:spPr bwMode="auto">
          <a:xfrm>
            <a:off x="5410200" y="2146019"/>
            <a:ext cx="3505200" cy="2502181"/>
          </a:xfrm>
          <a:prstGeom prst="rect">
            <a:avLst/>
          </a:prstGeom>
          <a:noFill/>
          <a:ln w="9525" algn="ctr">
            <a:noFill/>
            <a:miter lim="800000"/>
            <a:headEnd/>
            <a:tailEnd/>
          </a:ln>
        </p:spPr>
      </p:pic>
      <p:sp>
        <p:nvSpPr>
          <p:cNvPr id="7" name="Slide Number Placeholder 3"/>
          <p:cNvSpPr txBox="1">
            <a:spLocks/>
          </p:cNvSpPr>
          <p:nvPr/>
        </p:nvSpPr>
        <p:spPr>
          <a:xfrm>
            <a:off x="381000" y="6569075"/>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smtClean="0">
                <a:solidFill>
                  <a:srgbClr val="FFFFFF"/>
                </a:solidFill>
                <a:latin typeface="Arial"/>
                <a:cs typeface="Arial"/>
              </a:rPr>
              <a:t>Slide </a:t>
            </a:r>
            <a:fld id="{43D2EC11-8A9D-4AE6-96AD-543AE6033C24}" type="slidenum">
              <a:rPr lang="en-US" sz="1000" smtClean="0">
                <a:solidFill>
                  <a:srgbClr val="FFFFFF"/>
                </a:solidFill>
                <a:latin typeface="Arial"/>
                <a:cs typeface="Arial"/>
              </a:rPr>
              <a:pPr/>
              <a:t>48</a:t>
            </a:fld>
            <a:endParaRPr lang="en-US" sz="1000" dirty="0">
              <a:solidFill>
                <a:srgbClr val="FFFFFF"/>
              </a:solidFill>
              <a:latin typeface="Arial"/>
              <a:cs typeface="Arial"/>
            </a:endParaRPr>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p:txBody>
          <a:bodyPr>
            <a:normAutofit/>
          </a:bodyPr>
          <a:lstStyle/>
          <a:p>
            <a:r>
              <a:rPr lang="en-US" dirty="0" smtClean="0">
                <a:ea typeface="ＭＳ Ｐゴシック" charset="-128"/>
                <a:cs typeface="Arial" charset="0"/>
              </a:rPr>
              <a:t>Security Requirements</a:t>
            </a:r>
          </a:p>
        </p:txBody>
      </p:sp>
      <p:sp>
        <p:nvSpPr>
          <p:cNvPr id="34820" name="Rectangle 3"/>
          <p:cNvSpPr>
            <a:spLocks noGrp="1" noChangeArrowheads="1"/>
          </p:cNvSpPr>
          <p:nvPr>
            <p:ph idx="1"/>
          </p:nvPr>
        </p:nvSpPr>
        <p:spPr>
          <a:xfrm>
            <a:off x="457200" y="1447801"/>
            <a:ext cx="8686800" cy="3886200"/>
          </a:xfrm>
        </p:spPr>
        <p:txBody>
          <a:bodyPr/>
          <a:lstStyle/>
          <a:p>
            <a:pPr marL="0" indent="0">
              <a:spcBef>
                <a:spcPct val="0"/>
              </a:spcBef>
              <a:buNone/>
            </a:pPr>
            <a:r>
              <a:rPr kumimoji="1" lang="en-US" sz="1800" b="1" dirty="0" smtClean="0">
                <a:solidFill>
                  <a:srgbClr val="FF0000"/>
                </a:solidFill>
              </a:rPr>
              <a:t>DANGEROUS GOODS SECURITY IATA 1.6 </a:t>
            </a:r>
            <a:endParaRPr lang="en-US" sz="1800" b="1" dirty="0" smtClean="0">
              <a:solidFill>
                <a:srgbClr val="FF0000"/>
              </a:solidFill>
              <a:latin typeface="Arial" charset="0"/>
              <a:ea typeface="ＭＳ Ｐゴシック" charset="-128"/>
              <a:cs typeface="Arial" charset="0"/>
            </a:endParaRPr>
          </a:p>
          <a:p>
            <a:pPr marL="0" indent="0">
              <a:spcBef>
                <a:spcPct val="0"/>
              </a:spcBef>
              <a:buFontTx/>
              <a:buNone/>
            </a:pPr>
            <a:r>
              <a:rPr lang="en-US" sz="1800" dirty="0" smtClean="0">
                <a:latin typeface="Arial" charset="0"/>
                <a:ea typeface="ＭＳ Ｐゴシック" charset="-128"/>
                <a:cs typeface="Arial" charset="0"/>
              </a:rPr>
              <a:t>Handlers of high consequence DGs should have a security plan. Plan must be based on risk assessment. Basic elements of a security plan</a:t>
            </a:r>
          </a:p>
          <a:p>
            <a:pPr marL="0" indent="0">
              <a:spcBef>
                <a:spcPct val="0"/>
              </a:spcBef>
              <a:buFontTx/>
              <a:buNone/>
            </a:pPr>
            <a:endParaRPr lang="en-US" sz="1800" dirty="0" smtClean="0">
              <a:latin typeface="Arial" charset="0"/>
              <a:ea typeface="ＭＳ Ｐゴシック" charset="-128"/>
              <a:cs typeface="Arial" charset="0"/>
            </a:endParaRPr>
          </a:p>
          <a:p>
            <a:pPr lvl="1"/>
            <a:r>
              <a:rPr lang="en-US" sz="1800" dirty="0" smtClean="0">
                <a:latin typeface="Arial" charset="0"/>
                <a:ea typeface="ＭＳ Ｐゴシック" charset="-128"/>
                <a:cs typeface="Arial" charset="0"/>
              </a:rPr>
              <a:t>Specific allocation of responsibilities and authorities</a:t>
            </a:r>
          </a:p>
          <a:p>
            <a:pPr lvl="1"/>
            <a:r>
              <a:rPr lang="en-US" sz="1800" dirty="0" smtClean="0">
                <a:latin typeface="Arial" charset="0"/>
                <a:ea typeface="ＭＳ Ｐゴシック" charset="-128"/>
                <a:cs typeface="Arial" charset="0"/>
              </a:rPr>
              <a:t>Record keeping</a:t>
            </a:r>
          </a:p>
          <a:p>
            <a:pPr lvl="1"/>
            <a:r>
              <a:rPr lang="en-US" sz="1800" dirty="0" smtClean="0">
                <a:latin typeface="Arial" charset="0"/>
                <a:ea typeface="ＭＳ Ｐゴシック" charset="-128"/>
                <a:cs typeface="Arial" charset="0"/>
              </a:rPr>
              <a:t>Review of current operations and risk assessment</a:t>
            </a:r>
          </a:p>
          <a:p>
            <a:pPr lvl="1"/>
            <a:r>
              <a:rPr lang="en-US" sz="1800" dirty="0" smtClean="0">
                <a:latin typeface="Arial" charset="0"/>
                <a:ea typeface="ＭＳ Ｐゴシック" charset="-128"/>
                <a:cs typeface="Arial" charset="0"/>
              </a:rPr>
              <a:t>List of mitigation measures (training policies, operating practices, response to higher threat conditions, personnel verification process, access controls, equipment and other resources) to be used to reduce security risks.</a:t>
            </a:r>
          </a:p>
          <a:p>
            <a:pPr lvl="1"/>
            <a:r>
              <a:rPr lang="en-US" sz="1800" dirty="0" smtClean="0">
                <a:latin typeface="Arial" charset="0"/>
                <a:ea typeface="ＭＳ Ｐゴシック" charset="-128"/>
                <a:cs typeface="Arial" charset="0"/>
              </a:rPr>
              <a:t>Procedures for reporting and dealing with security threats, breaches and incidents</a:t>
            </a:r>
          </a:p>
          <a:p>
            <a:pPr lvl="1"/>
            <a:r>
              <a:rPr lang="en-US" sz="1800" dirty="0" smtClean="0">
                <a:latin typeface="Arial" charset="0"/>
                <a:ea typeface="ＭＳ Ｐゴシック" charset="-128"/>
                <a:cs typeface="Arial" charset="0"/>
              </a:rPr>
              <a:t>Performance measures and periodic review and update plan</a:t>
            </a:r>
          </a:p>
          <a:p>
            <a:pPr lvl="1"/>
            <a:endParaRPr lang="en-US" sz="1800" dirty="0" smtClean="0">
              <a:solidFill>
                <a:srgbClr val="003278"/>
              </a:solidFill>
              <a:latin typeface="Arial" charset="0"/>
              <a:ea typeface="ＭＳ Ｐゴシック" charset="-128"/>
              <a:cs typeface="Arial" charset="0"/>
            </a:endParaRPr>
          </a:p>
          <a:p>
            <a:pPr marL="0" indent="0">
              <a:spcBef>
                <a:spcPct val="0"/>
              </a:spcBef>
              <a:buFontTx/>
              <a:buNone/>
            </a:pPr>
            <a:endParaRPr lang="en-US" sz="1800" dirty="0" smtClean="0">
              <a:solidFill>
                <a:srgbClr val="003278"/>
              </a:solidFill>
              <a:latin typeface="Arial" charset="0"/>
              <a:ea typeface="ＭＳ Ｐゴシック" charset="-128"/>
              <a:cs typeface="Arial" charset="0"/>
            </a:endParaRPr>
          </a:p>
          <a:p>
            <a:pPr marL="0" indent="0">
              <a:spcBef>
                <a:spcPct val="0"/>
              </a:spcBef>
              <a:buFontTx/>
              <a:buNone/>
            </a:pPr>
            <a:endParaRPr lang="en-US" sz="1800" dirty="0" smtClean="0">
              <a:solidFill>
                <a:srgbClr val="003278"/>
              </a:solidFill>
              <a:latin typeface="Arial" charset="0"/>
              <a:ea typeface="ＭＳ Ｐゴシック" charset="-128"/>
              <a:cs typeface="Arial" charset="0"/>
            </a:endParaRPr>
          </a:p>
          <a:p>
            <a:pPr marL="0" indent="0">
              <a:spcBef>
                <a:spcPct val="0"/>
              </a:spcBef>
              <a:buFontTx/>
              <a:buNone/>
            </a:pPr>
            <a:endParaRPr lang="en-US" sz="1800" dirty="0" smtClean="0">
              <a:solidFill>
                <a:srgbClr val="003278"/>
              </a:solidFill>
              <a:latin typeface="Arial" charset="0"/>
              <a:ea typeface="ＭＳ Ｐゴシック" charset="-128"/>
              <a:cs typeface="Arial" charset="0"/>
            </a:endParaRPr>
          </a:p>
        </p:txBody>
      </p:sp>
      <p:pic>
        <p:nvPicPr>
          <p:cNvPr id="34818" name="Picture 10" descr="AA002744.png"/>
          <p:cNvPicPr>
            <a:picLocks noChangeAspect="1"/>
          </p:cNvPicPr>
          <p:nvPr/>
        </p:nvPicPr>
        <p:blipFill>
          <a:blip r:embed="rId3" cstate="print"/>
          <a:srcRect l="17178" b="11140"/>
          <a:stretch>
            <a:fillRect/>
          </a:stretch>
        </p:blipFill>
        <p:spPr bwMode="auto">
          <a:xfrm>
            <a:off x="431799" y="4800600"/>
            <a:ext cx="990600" cy="1610093"/>
          </a:xfrm>
          <a:prstGeom prst="rect">
            <a:avLst/>
          </a:prstGeom>
          <a:noFill/>
          <a:ln w="9525">
            <a:noFill/>
            <a:miter lim="800000"/>
            <a:headEnd/>
            <a:tailEnd/>
          </a:ln>
        </p:spPr>
      </p:pic>
      <p:sp>
        <p:nvSpPr>
          <p:cNvPr id="5" name="Slide Number Placeholder 3"/>
          <p:cNvSpPr txBox="1">
            <a:spLocks/>
          </p:cNvSpPr>
          <p:nvPr/>
        </p:nvSpPr>
        <p:spPr>
          <a:xfrm>
            <a:off x="381000" y="6569075"/>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smtClean="0">
                <a:solidFill>
                  <a:srgbClr val="FFFFFF"/>
                </a:solidFill>
                <a:latin typeface="Arial"/>
                <a:cs typeface="Arial"/>
              </a:rPr>
              <a:t>Slide </a:t>
            </a:r>
            <a:fld id="{43D2EC11-8A9D-4AE6-96AD-543AE6033C24}" type="slidenum">
              <a:rPr lang="en-US" sz="1000" smtClean="0">
                <a:solidFill>
                  <a:srgbClr val="FFFFFF"/>
                </a:solidFill>
                <a:latin typeface="Arial"/>
                <a:cs typeface="Arial"/>
              </a:rPr>
              <a:pPr/>
              <a:t>49</a:t>
            </a:fld>
            <a:endParaRPr lang="en-US" sz="1000" dirty="0">
              <a:solidFill>
                <a:srgbClr val="FFFFFF"/>
              </a:solidFill>
              <a:latin typeface="Arial"/>
              <a:cs typeface="Arial"/>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a:bodyPr>
          <a:lstStyle/>
          <a:p>
            <a:r>
              <a:rPr lang="en-US" dirty="0" smtClean="0"/>
              <a:t>Shipping &amp; Transport Regulations</a:t>
            </a:r>
            <a:endParaRPr lang="en-US" dirty="0"/>
          </a:p>
        </p:txBody>
      </p:sp>
      <p:sp>
        <p:nvSpPr>
          <p:cNvPr id="19461" name="Content Placeholder 22"/>
          <p:cNvSpPr>
            <a:spLocks noGrp="1"/>
          </p:cNvSpPr>
          <p:nvPr>
            <p:ph sz="half" idx="1"/>
          </p:nvPr>
        </p:nvSpPr>
        <p:spPr/>
        <p:txBody>
          <a:bodyPr>
            <a:normAutofit/>
          </a:bodyPr>
          <a:lstStyle/>
          <a:p>
            <a:r>
              <a:rPr lang="en-US" smtClean="0"/>
              <a:t>International</a:t>
            </a:r>
          </a:p>
          <a:p>
            <a:r>
              <a:rPr lang="en-US" smtClean="0"/>
              <a:t>Regional</a:t>
            </a:r>
          </a:p>
          <a:p>
            <a:r>
              <a:rPr lang="en-US" smtClean="0"/>
              <a:t>National</a:t>
            </a:r>
          </a:p>
          <a:p>
            <a:r>
              <a:rPr lang="en-US" smtClean="0"/>
              <a:t>Industry</a:t>
            </a:r>
          </a:p>
          <a:p>
            <a:r>
              <a:rPr lang="en-US" smtClean="0"/>
              <a:t>Postal regulations</a:t>
            </a:r>
          </a:p>
          <a:p>
            <a:r>
              <a:rPr lang="en-US" smtClean="0"/>
              <a:t>Mode requirements (Air, Road, Rail, Sea)</a:t>
            </a:r>
          </a:p>
          <a:p>
            <a:r>
              <a:rPr lang="en-US" smtClean="0"/>
              <a:t>Carrier requirements</a:t>
            </a:r>
          </a:p>
          <a:p>
            <a:r>
              <a:rPr lang="en-US" smtClean="0"/>
              <a:t>Import/Export</a:t>
            </a:r>
            <a:endParaRPr lang="en-US" dirty="0" smtClean="0"/>
          </a:p>
        </p:txBody>
      </p:sp>
      <p:pic>
        <p:nvPicPr>
          <p:cNvPr id="13" name="Content Placeholder 12" descr="shipping regs.png"/>
          <p:cNvPicPr>
            <a:picLocks noGrp="1" noChangeAspect="1"/>
          </p:cNvPicPr>
          <p:nvPr>
            <p:ph sz="half" idx="2"/>
          </p:nvPr>
        </p:nvPicPr>
        <p:blipFill>
          <a:blip r:embed="rId3" cstate="print"/>
          <a:stretch>
            <a:fillRect/>
          </a:stretch>
        </p:blipFill>
        <p:spPr>
          <a:xfrm>
            <a:off x="4267200" y="1447800"/>
            <a:ext cx="4419600" cy="4876800"/>
          </a:xfrm>
        </p:spPr>
      </p:pic>
      <p:sp>
        <p:nvSpPr>
          <p:cNvPr id="19459" name="Slide Number Placeholder 3"/>
          <p:cNvSpPr>
            <a:spLocks noGrp="1"/>
          </p:cNvSpPr>
          <p:nvPr>
            <p:ph type="sldNum" sz="quarter" idx="12"/>
          </p:nvPr>
        </p:nvSpPr>
        <p:spPr/>
        <p:txBody>
          <a:bodyPr/>
          <a:lstStyle/>
          <a:p>
            <a:fld id="{785EC27A-88E1-4102-839A-E219919AA9DD}" type="slidenum">
              <a:rPr lang="en-US" smtClean="0"/>
              <a:pPr/>
              <a:t>5</a:t>
            </a:fld>
            <a:endParaRPr lang="en-US" smtClean="0"/>
          </a:p>
        </p:txBody>
      </p:sp>
      <p:sp>
        <p:nvSpPr>
          <p:cNvPr id="6" name="Slide Number Placeholder 3"/>
          <p:cNvSpPr txBox="1">
            <a:spLocks/>
          </p:cNvSpPr>
          <p:nvPr/>
        </p:nvSpPr>
        <p:spPr>
          <a:xfrm>
            <a:off x="381000" y="6569075"/>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smtClean="0">
                <a:solidFill>
                  <a:srgbClr val="FFFFFF"/>
                </a:solidFill>
                <a:latin typeface="Arial"/>
                <a:cs typeface="Arial"/>
              </a:rPr>
              <a:t>Slide </a:t>
            </a:r>
            <a:fld id="{43D2EC11-8A9D-4AE6-96AD-543AE6033C24}" type="slidenum">
              <a:rPr lang="en-US" sz="1000" smtClean="0">
                <a:solidFill>
                  <a:srgbClr val="FFFFFF"/>
                </a:solidFill>
                <a:latin typeface="Arial"/>
                <a:cs typeface="Arial"/>
              </a:rPr>
              <a:pPr/>
              <a:t>5</a:t>
            </a:fld>
            <a:endParaRPr lang="en-US" sz="1000" dirty="0">
              <a:solidFill>
                <a:srgbClr val="FFFFFF"/>
              </a:solidFill>
              <a:latin typeface="Arial"/>
              <a:cs typeface="Aria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Title 1"/>
          <p:cNvSpPr>
            <a:spLocks noGrp="1"/>
          </p:cNvSpPr>
          <p:nvPr>
            <p:ph type="title"/>
          </p:nvPr>
        </p:nvSpPr>
        <p:spPr>
          <a:xfrm>
            <a:off x="628650" y="262521"/>
            <a:ext cx="6324600" cy="1143000"/>
          </a:xfrm>
        </p:spPr>
        <p:txBody>
          <a:bodyPr>
            <a:normAutofit/>
          </a:bodyPr>
          <a:lstStyle/>
          <a:p>
            <a:r>
              <a:rPr lang="en-US" dirty="0" smtClean="0"/>
              <a:t>Elements of Program Management</a:t>
            </a:r>
          </a:p>
        </p:txBody>
      </p:sp>
      <p:sp>
        <p:nvSpPr>
          <p:cNvPr id="72707" name="Content Placeholder 2"/>
          <p:cNvSpPr>
            <a:spLocks noGrp="1"/>
          </p:cNvSpPr>
          <p:nvPr>
            <p:ph idx="1"/>
          </p:nvPr>
        </p:nvSpPr>
        <p:spPr>
          <a:xfrm>
            <a:off x="628650" y="1371600"/>
            <a:ext cx="7886700" cy="4805363"/>
          </a:xfrm>
        </p:spPr>
        <p:txBody>
          <a:bodyPr>
            <a:normAutofit/>
          </a:bodyPr>
          <a:lstStyle/>
          <a:p>
            <a:pPr lvl="1"/>
            <a:endParaRPr lang="en-US" dirty="0" smtClean="0"/>
          </a:p>
          <a:p>
            <a:pPr lvl="1"/>
            <a:r>
              <a:rPr lang="en-US" dirty="0" smtClean="0"/>
              <a:t>Training program</a:t>
            </a:r>
          </a:p>
          <a:p>
            <a:pPr lvl="1"/>
            <a:r>
              <a:rPr lang="en-US" dirty="0" smtClean="0"/>
              <a:t>Records retention</a:t>
            </a:r>
          </a:p>
          <a:p>
            <a:pPr lvl="1"/>
            <a:r>
              <a:rPr lang="en-US" dirty="0" smtClean="0"/>
              <a:t>Written security and safety plans</a:t>
            </a:r>
          </a:p>
          <a:p>
            <a:pPr lvl="1"/>
            <a:r>
              <a:rPr lang="en-US" dirty="0" smtClean="0"/>
              <a:t>Emergency response plan</a:t>
            </a:r>
          </a:p>
          <a:p>
            <a:pPr lvl="1"/>
            <a:r>
              <a:rPr lang="en-US" dirty="0" smtClean="0"/>
              <a:t>Written policies that ensure:</a:t>
            </a:r>
          </a:p>
          <a:p>
            <a:pPr lvl="1"/>
            <a:endParaRPr lang="en-US" dirty="0" smtClean="0"/>
          </a:p>
          <a:p>
            <a:pPr marL="1188720" lvl="1">
              <a:buFont typeface="Arial" pitchFamily="34" charset="0"/>
              <a:buChar char="•"/>
            </a:pPr>
            <a:r>
              <a:rPr lang="en-US" sz="1800" dirty="0" smtClean="0"/>
              <a:t>appropriate approvals and paperwork in place prior to shipping </a:t>
            </a:r>
          </a:p>
          <a:p>
            <a:pPr marL="1188720" lvl="1">
              <a:buFont typeface="Arial" pitchFamily="34" charset="0"/>
              <a:buChar char="•"/>
            </a:pPr>
            <a:endParaRPr lang="en-US" sz="1800" dirty="0" smtClean="0"/>
          </a:p>
          <a:p>
            <a:pPr marL="1188720" lvl="1">
              <a:buFont typeface="Arial" pitchFamily="34" charset="0"/>
              <a:buChar char="•"/>
            </a:pPr>
            <a:r>
              <a:rPr lang="en-US" sz="1800" dirty="0" smtClean="0"/>
              <a:t>packages are prepared in such a manner that they arrive at their destination in good condition and present no hazard to persons or animals during transport </a:t>
            </a:r>
          </a:p>
          <a:p>
            <a:pPr marL="1188720" lvl="1">
              <a:buFont typeface="Arial" pitchFamily="34" charset="0"/>
              <a:buChar char="•"/>
            </a:pPr>
            <a:endParaRPr lang="en-US" dirty="0" smtClean="0"/>
          </a:p>
          <a:p>
            <a:pPr lvl="1"/>
            <a:r>
              <a:rPr lang="en-US" dirty="0" smtClean="0"/>
              <a:t>Access control (secure storage)</a:t>
            </a:r>
          </a:p>
          <a:p>
            <a:pPr lvl="1"/>
            <a:r>
              <a:rPr lang="en-US" dirty="0" smtClean="0"/>
              <a:t>Personnel assurance</a:t>
            </a:r>
          </a:p>
          <a:p>
            <a:pPr lvl="1"/>
            <a:endParaRPr lang="en-US" dirty="0" smtClean="0"/>
          </a:p>
          <a:p>
            <a:endParaRPr lang="en-US" dirty="0" smtClean="0"/>
          </a:p>
        </p:txBody>
      </p:sp>
      <p:sp>
        <p:nvSpPr>
          <p:cNvPr id="5" name="Slide Number Placeholder 3"/>
          <p:cNvSpPr txBox="1">
            <a:spLocks/>
          </p:cNvSpPr>
          <p:nvPr/>
        </p:nvSpPr>
        <p:spPr>
          <a:xfrm>
            <a:off x="381000" y="6569075"/>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smtClean="0">
                <a:solidFill>
                  <a:srgbClr val="FFFFFF"/>
                </a:solidFill>
                <a:latin typeface="Arial"/>
                <a:cs typeface="Arial"/>
              </a:rPr>
              <a:t>Slide </a:t>
            </a:r>
            <a:fld id="{43D2EC11-8A9D-4AE6-96AD-543AE6033C24}" type="slidenum">
              <a:rPr lang="en-US" sz="1000" smtClean="0">
                <a:solidFill>
                  <a:srgbClr val="FFFFFF"/>
                </a:solidFill>
                <a:latin typeface="Arial"/>
                <a:cs typeface="Arial"/>
              </a:rPr>
              <a:pPr/>
              <a:t>50</a:t>
            </a:fld>
            <a:endParaRPr lang="en-US" sz="1000" dirty="0">
              <a:solidFill>
                <a:srgbClr val="FFFFFF"/>
              </a:solidFill>
              <a:latin typeface="Arial"/>
              <a:cs typeface="Aria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757" name="Title 1"/>
          <p:cNvSpPr>
            <a:spLocks noGrp="1"/>
          </p:cNvSpPr>
          <p:nvPr>
            <p:ph type="title"/>
          </p:nvPr>
        </p:nvSpPr>
        <p:spPr/>
        <p:txBody>
          <a:bodyPr/>
          <a:lstStyle/>
          <a:p>
            <a:r>
              <a:rPr lang="en-US" dirty="0" smtClean="0"/>
              <a:t>Who is Going to Transport it?</a:t>
            </a:r>
          </a:p>
        </p:txBody>
      </p:sp>
      <p:sp>
        <p:nvSpPr>
          <p:cNvPr id="74754" name="Content Placeholder 2"/>
          <p:cNvSpPr>
            <a:spLocks noGrp="1"/>
          </p:cNvSpPr>
          <p:nvPr>
            <p:ph idx="1"/>
          </p:nvPr>
        </p:nvSpPr>
        <p:spPr/>
        <p:txBody>
          <a:bodyPr>
            <a:normAutofit/>
          </a:bodyPr>
          <a:lstStyle/>
          <a:p>
            <a:pPr>
              <a:buNone/>
            </a:pPr>
            <a:r>
              <a:rPr lang="en-US" dirty="0" smtClean="0"/>
              <a:t>Select a carrier that can provide appropriate security</a:t>
            </a:r>
          </a:p>
          <a:p>
            <a:pPr lvl="1"/>
            <a:r>
              <a:rPr lang="en-US" dirty="0" smtClean="0">
                <a:solidFill>
                  <a:srgbClr val="354595"/>
                </a:solidFill>
              </a:rPr>
              <a:t>Ensure reliable and trustworthy people handle the package</a:t>
            </a:r>
          </a:p>
          <a:p>
            <a:pPr lvl="1"/>
            <a:r>
              <a:rPr lang="en-US" dirty="0" smtClean="0">
                <a:solidFill>
                  <a:srgbClr val="354595"/>
                </a:solidFill>
              </a:rPr>
              <a:t>Control access to transport facilities, docks, and vehicles</a:t>
            </a:r>
          </a:p>
          <a:p>
            <a:pPr lvl="1"/>
            <a:r>
              <a:rPr lang="en-US" dirty="0" smtClean="0">
                <a:solidFill>
                  <a:srgbClr val="354595"/>
                </a:solidFill>
              </a:rPr>
              <a:t>Track shipping progress</a:t>
            </a:r>
          </a:p>
          <a:p>
            <a:pPr lvl="1"/>
            <a:r>
              <a:rPr lang="en-US" dirty="0" smtClean="0">
                <a:solidFill>
                  <a:srgbClr val="354595"/>
                </a:solidFill>
              </a:rPr>
              <a:t>Provide ongoing security training for employees</a:t>
            </a:r>
          </a:p>
          <a:p>
            <a:pPr lvl="1"/>
            <a:endParaRPr lang="en-US" dirty="0" smtClean="0"/>
          </a:p>
          <a:p>
            <a:pPr>
              <a:buNone/>
            </a:pPr>
            <a:r>
              <a:rPr lang="en-US" dirty="0" smtClean="0"/>
              <a:t>Verify that recipient receives package as expected</a:t>
            </a:r>
          </a:p>
          <a:p>
            <a:pPr lvl="1"/>
            <a:r>
              <a:rPr lang="en-US" dirty="0" smtClean="0">
                <a:solidFill>
                  <a:srgbClr val="354595"/>
                </a:solidFill>
              </a:rPr>
              <a:t>Email or fax preferred since receipt is documented</a:t>
            </a:r>
          </a:p>
          <a:p>
            <a:pPr lvl="1"/>
            <a:endParaRPr lang="en-US" dirty="0" smtClean="0"/>
          </a:p>
          <a:p>
            <a:endParaRPr lang="en-US" dirty="0" smtClean="0"/>
          </a:p>
        </p:txBody>
      </p:sp>
      <p:sp>
        <p:nvSpPr>
          <p:cNvPr id="5" name="Slide Number Placeholder 3"/>
          <p:cNvSpPr txBox="1">
            <a:spLocks/>
          </p:cNvSpPr>
          <p:nvPr/>
        </p:nvSpPr>
        <p:spPr>
          <a:xfrm>
            <a:off x="381000" y="6569075"/>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smtClean="0">
                <a:solidFill>
                  <a:srgbClr val="FFFFFF"/>
                </a:solidFill>
                <a:latin typeface="Arial"/>
                <a:cs typeface="Arial"/>
              </a:rPr>
              <a:t>Slide </a:t>
            </a:r>
            <a:fld id="{43D2EC11-8A9D-4AE6-96AD-543AE6033C24}" type="slidenum">
              <a:rPr lang="en-US" sz="1000" smtClean="0">
                <a:solidFill>
                  <a:srgbClr val="FFFFFF"/>
                </a:solidFill>
                <a:latin typeface="Arial"/>
                <a:cs typeface="Arial"/>
              </a:rPr>
              <a:pPr/>
              <a:t>51</a:t>
            </a:fld>
            <a:endParaRPr lang="en-US" sz="1000" dirty="0">
              <a:solidFill>
                <a:srgbClr val="FFFFFF"/>
              </a:solidFill>
              <a:latin typeface="Arial"/>
              <a:cs typeface="Arial"/>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6802" name="Title 1"/>
          <p:cNvSpPr>
            <a:spLocks noGrp="1"/>
          </p:cNvSpPr>
          <p:nvPr>
            <p:ph type="title"/>
          </p:nvPr>
        </p:nvSpPr>
        <p:spPr/>
        <p:txBody>
          <a:bodyPr>
            <a:normAutofit/>
          </a:bodyPr>
          <a:lstStyle/>
          <a:p>
            <a:r>
              <a:rPr lang="en-US" dirty="0" smtClean="0"/>
              <a:t>Facility Responsibilities in Shipping</a:t>
            </a:r>
          </a:p>
        </p:txBody>
      </p:sp>
      <p:sp>
        <p:nvSpPr>
          <p:cNvPr id="76803" name="Content Placeholder 2"/>
          <p:cNvSpPr>
            <a:spLocks noGrp="1"/>
          </p:cNvSpPr>
          <p:nvPr>
            <p:ph idx="1"/>
          </p:nvPr>
        </p:nvSpPr>
        <p:spPr>
          <a:xfrm>
            <a:off x="628650" y="1295400"/>
            <a:ext cx="7886700" cy="4881563"/>
          </a:xfrm>
        </p:spPr>
        <p:txBody>
          <a:bodyPr>
            <a:normAutofit fontScale="92500" lnSpcReduction="10000"/>
          </a:bodyPr>
          <a:lstStyle/>
          <a:p>
            <a:r>
              <a:rPr lang="en-US" dirty="0" smtClean="0"/>
              <a:t>As discussed at beginning, institution’s need system to:</a:t>
            </a:r>
          </a:p>
          <a:p>
            <a:pPr lvl="1"/>
            <a:r>
              <a:rPr lang="en-US" dirty="0" smtClean="0"/>
              <a:t>Ensure appropriate approvals and paperwork in place prior to shipping</a:t>
            </a:r>
          </a:p>
          <a:p>
            <a:endParaRPr lang="en-US" dirty="0" smtClean="0"/>
          </a:p>
          <a:p>
            <a:r>
              <a:rPr lang="en-US" dirty="0" smtClean="0"/>
              <a:t>Ensure that packages are prepared in such a manner that they arrive at their destination in good condition and present no hazard to persons or animals during transport</a:t>
            </a:r>
          </a:p>
          <a:p>
            <a:pPr lvl="1"/>
            <a:r>
              <a:rPr lang="en-US" dirty="0" smtClean="0"/>
              <a:t>Classification, Packaging, Labeling, Marking, Documentation</a:t>
            </a:r>
          </a:p>
          <a:p>
            <a:endParaRPr lang="en-US" dirty="0" smtClean="0"/>
          </a:p>
          <a:p>
            <a:r>
              <a:rPr lang="en-US" dirty="0" smtClean="0"/>
              <a:t>Control of samples prior to shipping</a:t>
            </a:r>
          </a:p>
          <a:p>
            <a:pPr lvl="1"/>
            <a:r>
              <a:rPr lang="en-US" dirty="0" smtClean="0"/>
              <a:t>Which personnel are authorized to have access to the materials and information</a:t>
            </a:r>
          </a:p>
          <a:p>
            <a:pPr lvl="1"/>
            <a:r>
              <a:rPr lang="en-US" dirty="0" smtClean="0"/>
              <a:t>Limited access to packages prior to hand over to carrier</a:t>
            </a:r>
          </a:p>
          <a:p>
            <a:pPr lvl="2"/>
            <a:r>
              <a:rPr lang="en-US" sz="1600" dirty="0" err="1" smtClean="0"/>
              <a:t>E.g</a:t>
            </a:r>
            <a:r>
              <a:rPr lang="en-US" sz="1600" dirty="0" smtClean="0"/>
              <a:t> secure storage for packages waiting to be picked up by carrier</a:t>
            </a:r>
          </a:p>
          <a:p>
            <a:pPr lvl="1"/>
            <a:endParaRPr lang="en-US" dirty="0" smtClean="0"/>
          </a:p>
          <a:p>
            <a:pPr lvl="1"/>
            <a:r>
              <a:rPr lang="en-US" dirty="0" smtClean="0"/>
              <a:t>Using a chain of custody (</a:t>
            </a:r>
            <a:r>
              <a:rPr lang="en-US" dirty="0" err="1" smtClean="0"/>
              <a:t>CoC</a:t>
            </a:r>
            <a:r>
              <a:rPr lang="en-US" dirty="0" smtClean="0"/>
              <a:t>) may be appropriate for transport of higher security risk materials</a:t>
            </a:r>
          </a:p>
          <a:p>
            <a:pPr lvl="2"/>
            <a:r>
              <a:rPr lang="en-US" sz="1700" dirty="0" smtClean="0"/>
              <a:t>Record all individuals who have contact with the dangerous pathogens and toxins up until moment package turned over to carrier</a:t>
            </a:r>
          </a:p>
        </p:txBody>
      </p:sp>
      <p:sp>
        <p:nvSpPr>
          <p:cNvPr id="6" name="Slide Number Placeholder 3"/>
          <p:cNvSpPr txBox="1">
            <a:spLocks/>
          </p:cNvSpPr>
          <p:nvPr/>
        </p:nvSpPr>
        <p:spPr>
          <a:xfrm>
            <a:off x="381000" y="6569075"/>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smtClean="0">
                <a:solidFill>
                  <a:srgbClr val="FFFFFF"/>
                </a:solidFill>
                <a:latin typeface="Arial"/>
                <a:cs typeface="Arial"/>
              </a:rPr>
              <a:t>Slide </a:t>
            </a:r>
            <a:fld id="{43D2EC11-8A9D-4AE6-96AD-543AE6033C24}" type="slidenum">
              <a:rPr lang="en-US" sz="1000" smtClean="0">
                <a:solidFill>
                  <a:srgbClr val="FFFFFF"/>
                </a:solidFill>
                <a:latin typeface="Arial"/>
                <a:cs typeface="Arial"/>
              </a:rPr>
              <a:pPr/>
              <a:t>52</a:t>
            </a:fld>
            <a:endParaRPr lang="en-US" sz="1000" dirty="0">
              <a:solidFill>
                <a:srgbClr val="FFFFFF"/>
              </a:solidFill>
              <a:latin typeface="Arial"/>
              <a:cs typeface="Arial"/>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Facility Responsibilities in Shipping</a:t>
            </a:r>
            <a:endParaRPr lang="en-US" dirty="0"/>
          </a:p>
        </p:txBody>
      </p:sp>
      <p:sp>
        <p:nvSpPr>
          <p:cNvPr id="3" name="Content Placeholder 2"/>
          <p:cNvSpPr>
            <a:spLocks noGrp="1"/>
          </p:cNvSpPr>
          <p:nvPr>
            <p:ph idx="1"/>
          </p:nvPr>
        </p:nvSpPr>
        <p:spPr/>
        <p:txBody>
          <a:bodyPr/>
          <a:lstStyle/>
          <a:p>
            <a:r>
              <a:rPr lang="en-US" dirty="0" smtClean="0"/>
              <a:t>Selection of an appropriate carrier that can provide appropriate security by</a:t>
            </a:r>
          </a:p>
          <a:p>
            <a:pPr lvl="1"/>
            <a:r>
              <a:rPr lang="en-US" dirty="0" smtClean="0"/>
              <a:t>Ensuring reliable and trustworthy people handle the package</a:t>
            </a:r>
          </a:p>
          <a:p>
            <a:pPr lvl="1"/>
            <a:r>
              <a:rPr lang="en-US" dirty="0" smtClean="0"/>
              <a:t>Controlling access to transport facilities, docks, and vehicles</a:t>
            </a:r>
          </a:p>
          <a:p>
            <a:pPr lvl="1"/>
            <a:r>
              <a:rPr lang="en-US" dirty="0" smtClean="0"/>
              <a:t>Tracking shipping progress</a:t>
            </a:r>
          </a:p>
          <a:p>
            <a:pPr lvl="1"/>
            <a:r>
              <a:rPr lang="en-US" dirty="0" smtClean="0"/>
              <a:t>Providing ongoing security training for employees</a:t>
            </a:r>
          </a:p>
          <a:p>
            <a:pPr lvl="1"/>
            <a:endParaRPr lang="en-US" dirty="0" smtClean="0"/>
          </a:p>
          <a:p>
            <a:r>
              <a:rPr lang="en-US" dirty="0" smtClean="0"/>
              <a:t>Verification that recipient receives package as expected</a:t>
            </a:r>
          </a:p>
          <a:p>
            <a:pPr lvl="1"/>
            <a:r>
              <a:rPr lang="en-US" dirty="0" smtClean="0"/>
              <a:t>Email or fax preferred since receipt is documented</a:t>
            </a:r>
          </a:p>
          <a:p>
            <a:endParaRPr lang="en-US" dirty="0"/>
          </a:p>
        </p:txBody>
      </p:sp>
      <p:sp>
        <p:nvSpPr>
          <p:cNvPr id="4" name="Slide Number Placeholder 3"/>
          <p:cNvSpPr>
            <a:spLocks noGrp="1"/>
          </p:cNvSpPr>
          <p:nvPr>
            <p:ph type="sldNum" sz="quarter" idx="12"/>
          </p:nvPr>
        </p:nvSpPr>
        <p:spPr/>
        <p:txBody>
          <a:bodyPr/>
          <a:lstStyle/>
          <a:p>
            <a:r>
              <a:rPr lang="en-US" smtClean="0"/>
              <a:t>Slide </a:t>
            </a:r>
            <a:fld id="{43D2EC11-8A9D-4AE6-96AD-543AE6033C24}" type="slidenum">
              <a:rPr lang="en-US" smtClean="0"/>
              <a:pPr/>
              <a:t>53</a:t>
            </a:fld>
            <a:endParaRPr lang="en-US" dirty="0"/>
          </a:p>
        </p:txBody>
      </p:sp>
    </p:spTree>
    <p:extLst>
      <p:ext uri="{BB962C8B-B14F-4D97-AF65-F5344CB8AC3E}">
        <p14:creationId xmlns:p14="http://schemas.microsoft.com/office/powerpoint/2010/main" val="41434512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Management</a:t>
            </a:r>
            <a:endParaRPr lang="en-US" dirty="0"/>
          </a:p>
        </p:txBody>
      </p:sp>
      <p:sp>
        <p:nvSpPr>
          <p:cNvPr id="3" name="Content Placeholder 2"/>
          <p:cNvSpPr>
            <a:spLocks noGrp="1"/>
          </p:cNvSpPr>
          <p:nvPr>
            <p:ph idx="1"/>
          </p:nvPr>
        </p:nvSpPr>
        <p:spPr/>
        <p:txBody>
          <a:bodyPr/>
          <a:lstStyle/>
          <a:p>
            <a:r>
              <a:rPr lang="en-US" dirty="0" smtClean="0"/>
              <a:t>Institution has a range of responsibilities related to the shipment of infectious substances</a:t>
            </a:r>
          </a:p>
          <a:p>
            <a:pPr lvl="1"/>
            <a:r>
              <a:rPr lang="en-US" dirty="0" smtClean="0"/>
              <a:t>From approvals prior to shipment through verification that sender receives the shipment</a:t>
            </a:r>
          </a:p>
          <a:p>
            <a:endParaRPr lang="en-US" dirty="0" smtClean="0"/>
          </a:p>
          <a:p>
            <a:r>
              <a:rPr lang="en-US" dirty="0" smtClean="0"/>
              <a:t>To support those responsibilities, institutions need to have</a:t>
            </a:r>
          </a:p>
          <a:p>
            <a:pPr lvl="1"/>
            <a:r>
              <a:rPr lang="en-US" dirty="0" smtClean="0"/>
              <a:t>Appropriate training</a:t>
            </a:r>
          </a:p>
          <a:p>
            <a:pPr lvl="1"/>
            <a:r>
              <a:rPr lang="en-US" dirty="0" smtClean="0"/>
              <a:t>Maintenance of records</a:t>
            </a:r>
          </a:p>
          <a:p>
            <a:pPr lvl="1"/>
            <a:r>
              <a:rPr lang="en-US" dirty="0" smtClean="0"/>
              <a:t>Written security and safety plans for transport</a:t>
            </a:r>
          </a:p>
          <a:p>
            <a:pPr lvl="2"/>
            <a:r>
              <a:rPr lang="en-US" sz="1600" dirty="0" smtClean="0"/>
              <a:t>Based on assessment of transportation safety and security risks</a:t>
            </a:r>
          </a:p>
          <a:p>
            <a:pPr lvl="2"/>
            <a:r>
              <a:rPr lang="en-US" sz="1600" dirty="0" smtClean="0"/>
              <a:t>Address personnel, unauthorized access, en route security, training requirements, institutional requirements</a:t>
            </a:r>
          </a:p>
          <a:p>
            <a:endParaRPr lang="en-US" sz="1600" dirty="0"/>
          </a:p>
        </p:txBody>
      </p:sp>
      <p:sp>
        <p:nvSpPr>
          <p:cNvPr id="4" name="Slide Number Placeholder 3"/>
          <p:cNvSpPr>
            <a:spLocks noGrp="1"/>
          </p:cNvSpPr>
          <p:nvPr>
            <p:ph type="sldNum" sz="quarter" idx="12"/>
          </p:nvPr>
        </p:nvSpPr>
        <p:spPr/>
        <p:txBody>
          <a:bodyPr/>
          <a:lstStyle/>
          <a:p>
            <a:r>
              <a:rPr lang="en-US" smtClean="0"/>
              <a:t>Slide </a:t>
            </a:r>
            <a:fld id="{43D2EC11-8A9D-4AE6-96AD-543AE6033C24}" type="slidenum">
              <a:rPr lang="en-US" smtClean="0"/>
              <a:pPr/>
              <a:t>54</a:t>
            </a:fld>
            <a:endParaRPr lang="en-US" dirty="0"/>
          </a:p>
        </p:txBody>
      </p:sp>
    </p:spTree>
    <p:extLst>
      <p:ext uri="{BB962C8B-B14F-4D97-AF65-F5344CB8AC3E}">
        <p14:creationId xmlns:p14="http://schemas.microsoft.com/office/powerpoint/2010/main" val="28757225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smtClean="0"/>
              <a:t>Key messages</a:t>
            </a:r>
            <a:endParaRPr lang="en-US" dirty="0" smtClean="0"/>
          </a:p>
        </p:txBody>
      </p:sp>
      <p:sp>
        <p:nvSpPr>
          <p:cNvPr id="5123" name="Rectangle 3"/>
          <p:cNvSpPr>
            <a:spLocks noGrp="1" noChangeArrowheads="1"/>
          </p:cNvSpPr>
          <p:nvPr>
            <p:ph sz="half" idx="1"/>
          </p:nvPr>
        </p:nvSpPr>
        <p:spPr/>
        <p:txBody>
          <a:bodyPr>
            <a:normAutofit/>
          </a:bodyPr>
          <a:lstStyle/>
          <a:p>
            <a:pPr marL="0" indent="0">
              <a:buFontTx/>
              <a:buNone/>
              <a:defRPr/>
            </a:pPr>
            <a:r>
              <a:rPr lang="en-US" sz="2400" dirty="0" smtClean="0"/>
              <a:t>Before Shipping</a:t>
            </a:r>
          </a:p>
          <a:p>
            <a:pPr lvl="1">
              <a:defRPr/>
            </a:pPr>
            <a:r>
              <a:rPr lang="en-US" sz="1800" dirty="0" smtClean="0">
                <a:solidFill>
                  <a:srgbClr val="354595"/>
                </a:solidFill>
              </a:rPr>
              <a:t>Understanding the risks of shipping</a:t>
            </a:r>
          </a:p>
          <a:p>
            <a:pPr lvl="1">
              <a:defRPr/>
            </a:pPr>
            <a:r>
              <a:rPr lang="en-US" sz="1800" dirty="0" smtClean="0">
                <a:solidFill>
                  <a:srgbClr val="354595"/>
                </a:solidFill>
              </a:rPr>
              <a:t>Determine the appropriate mitigation measures</a:t>
            </a:r>
          </a:p>
          <a:p>
            <a:pPr lvl="1">
              <a:defRPr/>
            </a:pPr>
            <a:r>
              <a:rPr lang="en-US" sz="1800" dirty="0" smtClean="0">
                <a:solidFill>
                  <a:srgbClr val="354595"/>
                </a:solidFill>
              </a:rPr>
              <a:t>Determine the relevant regulations</a:t>
            </a:r>
          </a:p>
          <a:p>
            <a:pPr>
              <a:defRPr/>
            </a:pPr>
            <a:endParaRPr lang="en-US" sz="1800" dirty="0" smtClean="0"/>
          </a:p>
          <a:p>
            <a:pPr>
              <a:buFontTx/>
              <a:buNone/>
              <a:defRPr/>
            </a:pPr>
            <a:r>
              <a:rPr lang="en-US" sz="2400" dirty="0" smtClean="0"/>
              <a:t>Shipping Process</a:t>
            </a:r>
          </a:p>
          <a:p>
            <a:pPr lvl="1">
              <a:defRPr/>
            </a:pPr>
            <a:r>
              <a:rPr lang="en-US" sz="1800" dirty="0" smtClean="0">
                <a:solidFill>
                  <a:srgbClr val="354595"/>
                </a:solidFill>
              </a:rPr>
              <a:t>Classification of samples</a:t>
            </a:r>
          </a:p>
          <a:p>
            <a:pPr lvl="1">
              <a:defRPr/>
            </a:pPr>
            <a:r>
              <a:rPr lang="en-US" sz="1800" dirty="0" smtClean="0">
                <a:solidFill>
                  <a:srgbClr val="354595"/>
                </a:solidFill>
              </a:rPr>
              <a:t>Packaging, marking, and labeling</a:t>
            </a:r>
          </a:p>
          <a:p>
            <a:pPr lvl="1">
              <a:defRPr/>
            </a:pPr>
            <a:r>
              <a:rPr lang="en-US" sz="1800" dirty="0" smtClean="0">
                <a:solidFill>
                  <a:srgbClr val="354595"/>
                </a:solidFill>
              </a:rPr>
              <a:t>Documentation</a:t>
            </a:r>
          </a:p>
          <a:p>
            <a:pPr lvl="1">
              <a:defRPr/>
            </a:pPr>
            <a:r>
              <a:rPr lang="en-US" sz="1800" dirty="0" smtClean="0">
                <a:solidFill>
                  <a:srgbClr val="354595"/>
                </a:solidFill>
              </a:rPr>
              <a:t>Transfer agreements and permits</a:t>
            </a:r>
          </a:p>
          <a:p>
            <a:pPr lvl="1">
              <a:defRPr/>
            </a:pPr>
            <a:r>
              <a:rPr lang="en-US" sz="1800" dirty="0" smtClean="0">
                <a:solidFill>
                  <a:srgbClr val="354595"/>
                </a:solidFill>
              </a:rPr>
              <a:t>Transferring package to carrier</a:t>
            </a:r>
          </a:p>
          <a:p>
            <a:pPr>
              <a:defRPr/>
            </a:pPr>
            <a:endParaRPr lang="en-US" sz="1800" b="0" dirty="0" smtClean="0"/>
          </a:p>
        </p:txBody>
      </p:sp>
      <p:sp>
        <p:nvSpPr>
          <p:cNvPr id="16388" name="Rectangle 4"/>
          <p:cNvSpPr>
            <a:spLocks noGrp="1" noChangeArrowheads="1"/>
          </p:cNvSpPr>
          <p:nvPr>
            <p:ph sz="half" idx="2"/>
          </p:nvPr>
        </p:nvSpPr>
        <p:spPr/>
        <p:txBody>
          <a:bodyPr>
            <a:normAutofit/>
          </a:bodyPr>
          <a:lstStyle/>
          <a:p>
            <a:pPr>
              <a:buFontTx/>
              <a:buNone/>
            </a:pPr>
            <a:r>
              <a:rPr lang="en-US" sz="2400" dirty="0" smtClean="0"/>
              <a:t>Program Management</a:t>
            </a:r>
          </a:p>
          <a:p>
            <a:pPr lvl="1"/>
            <a:r>
              <a:rPr lang="en-US" sz="1800" dirty="0" smtClean="0">
                <a:solidFill>
                  <a:srgbClr val="354595"/>
                </a:solidFill>
              </a:rPr>
              <a:t>Verification of receipt</a:t>
            </a:r>
          </a:p>
          <a:p>
            <a:pPr lvl="1"/>
            <a:r>
              <a:rPr lang="en-US" sz="1800" dirty="0" smtClean="0">
                <a:solidFill>
                  <a:srgbClr val="354595"/>
                </a:solidFill>
              </a:rPr>
              <a:t>Incident response</a:t>
            </a:r>
          </a:p>
          <a:p>
            <a:pPr lvl="1"/>
            <a:r>
              <a:rPr lang="en-US" sz="1800" dirty="0" smtClean="0">
                <a:solidFill>
                  <a:srgbClr val="354595"/>
                </a:solidFill>
              </a:rPr>
              <a:t>Training</a:t>
            </a:r>
          </a:p>
          <a:p>
            <a:pPr lvl="1"/>
            <a:r>
              <a:rPr lang="en-US" sz="1800" dirty="0" smtClean="0">
                <a:solidFill>
                  <a:srgbClr val="354595"/>
                </a:solidFill>
              </a:rPr>
              <a:t>Records</a:t>
            </a:r>
          </a:p>
          <a:p>
            <a:pPr lvl="1"/>
            <a:r>
              <a:rPr lang="en-US" sz="1800" dirty="0" smtClean="0">
                <a:solidFill>
                  <a:srgbClr val="354595"/>
                </a:solidFill>
              </a:rPr>
              <a:t>Access controls</a:t>
            </a:r>
          </a:p>
          <a:p>
            <a:endParaRPr lang="en-US" sz="1800" b="0" dirty="0" smtClean="0"/>
          </a:p>
          <a:p>
            <a:endParaRPr lang="en-US" sz="1800" b="0" dirty="0" smtClean="0"/>
          </a:p>
        </p:txBody>
      </p:sp>
      <p:sp>
        <p:nvSpPr>
          <p:cNvPr id="16390" name="Slide Number Placeholder 3"/>
          <p:cNvSpPr>
            <a:spLocks noGrp="1"/>
          </p:cNvSpPr>
          <p:nvPr>
            <p:ph type="sldNum" sz="quarter" idx="12"/>
          </p:nvPr>
        </p:nvSpPr>
        <p:spPr>
          <a:noFill/>
        </p:spPr>
        <p:txBody>
          <a:bodyPr/>
          <a:lstStyle/>
          <a:p>
            <a:fld id="{634577B4-B88C-40E0-8E68-0F769A99E975}" type="slidenum">
              <a:rPr lang="en-US" smtClean="0">
                <a:latin typeface="Arial" pitchFamily="34" charset="0"/>
              </a:rPr>
              <a:pPr/>
              <a:t>55</a:t>
            </a:fld>
            <a:endParaRPr lang="en-US" smtClean="0">
              <a:latin typeface="Arial" pitchFamily="34" charset="0"/>
            </a:endParaRPr>
          </a:p>
        </p:txBody>
      </p:sp>
      <p:pic>
        <p:nvPicPr>
          <p:cNvPr id="6" name="Picture 4"/>
          <p:cNvPicPr>
            <a:picLocks noChangeAspect="1" noChangeArrowheads="1"/>
          </p:cNvPicPr>
          <p:nvPr/>
        </p:nvPicPr>
        <p:blipFill>
          <a:blip r:embed="rId4" cstate="print"/>
          <a:srcRect/>
          <a:stretch>
            <a:fillRect/>
          </a:stretch>
        </p:blipFill>
        <p:spPr bwMode="auto">
          <a:xfrm>
            <a:off x="5715000" y="3886200"/>
            <a:ext cx="1775578" cy="2400432"/>
          </a:xfrm>
          <a:prstGeom prst="rect">
            <a:avLst/>
          </a:prstGeom>
          <a:ln>
            <a:noFill/>
          </a:ln>
          <a:effectLst>
            <a:softEdge rad="112500"/>
          </a:effectLst>
        </p:spPr>
      </p:pic>
      <p:sp>
        <p:nvSpPr>
          <p:cNvPr id="7" name="Slide Number Placeholder 3"/>
          <p:cNvSpPr txBox="1">
            <a:spLocks/>
          </p:cNvSpPr>
          <p:nvPr/>
        </p:nvSpPr>
        <p:spPr>
          <a:xfrm>
            <a:off x="381000" y="6569075"/>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smtClean="0">
                <a:solidFill>
                  <a:srgbClr val="FFFFFF"/>
                </a:solidFill>
                <a:latin typeface="Arial"/>
                <a:cs typeface="Arial"/>
              </a:rPr>
              <a:t>Slide </a:t>
            </a:r>
            <a:fld id="{43D2EC11-8A9D-4AE6-96AD-543AE6033C24}" type="slidenum">
              <a:rPr lang="en-US" sz="1000" smtClean="0">
                <a:solidFill>
                  <a:srgbClr val="FFFFFF"/>
                </a:solidFill>
                <a:latin typeface="Arial"/>
                <a:cs typeface="Arial"/>
              </a:rPr>
              <a:pPr/>
              <a:t>55</a:t>
            </a:fld>
            <a:endParaRPr lang="en-US" sz="1000" dirty="0">
              <a:solidFill>
                <a:srgbClr val="FFFFFF"/>
              </a:solidFill>
              <a:latin typeface="Arial"/>
              <a:cs typeface="Arial"/>
            </a:endParaRPr>
          </a:p>
        </p:txBody>
      </p:sp>
    </p:spTree>
    <p:custDataLst>
      <p:tags r:id="rId1"/>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0482" name="Rectangle 1032"/>
          <p:cNvSpPr>
            <a:spLocks noChangeArrowheads="1"/>
          </p:cNvSpPr>
          <p:nvPr/>
        </p:nvSpPr>
        <p:spPr bwMode="auto">
          <a:xfrm>
            <a:off x="575070" y="5791200"/>
            <a:ext cx="7273530" cy="461665"/>
          </a:xfrm>
          <a:prstGeom prst="rect">
            <a:avLst/>
          </a:prstGeom>
          <a:noFill/>
          <a:ln w="9525">
            <a:noFill/>
            <a:miter lim="800000"/>
            <a:headEnd/>
            <a:tailEnd/>
          </a:ln>
        </p:spPr>
        <p:txBody>
          <a:bodyPr wrap="none">
            <a:spAutoFit/>
          </a:bodyPr>
          <a:lstStyle/>
          <a:p>
            <a:r>
              <a:rPr kumimoji="1" lang="en-US" sz="2400" dirty="0">
                <a:solidFill>
                  <a:srgbClr val="354595"/>
                </a:solidFill>
              </a:rPr>
              <a:t>http://www.iata.org/whatwedo/cargo/dangerous_goods</a:t>
            </a:r>
          </a:p>
        </p:txBody>
      </p:sp>
      <p:sp>
        <p:nvSpPr>
          <p:cNvPr id="20483" name="Title 7"/>
          <p:cNvSpPr>
            <a:spLocks noGrp="1"/>
          </p:cNvSpPr>
          <p:nvPr>
            <p:ph type="title"/>
          </p:nvPr>
        </p:nvSpPr>
        <p:spPr>
          <a:xfrm>
            <a:off x="2819400" y="175845"/>
            <a:ext cx="6324600" cy="1143000"/>
          </a:xfrm>
        </p:spPr>
        <p:txBody>
          <a:bodyPr>
            <a:normAutofit/>
          </a:bodyPr>
          <a:lstStyle/>
          <a:p>
            <a:r>
              <a:rPr lang="en-US" dirty="0" smtClean="0"/>
              <a:t>IATA Dangerous Goods Regulations</a:t>
            </a:r>
          </a:p>
        </p:txBody>
      </p:sp>
      <p:pic>
        <p:nvPicPr>
          <p:cNvPr id="20484" name="Content Placeholder 11" descr="IATA-DGR_EN_Cover51.jpg"/>
          <p:cNvPicPr>
            <a:picLocks noGrp="1" noChangeAspect="1"/>
          </p:cNvPicPr>
          <p:nvPr>
            <p:ph sz="half" idx="1"/>
          </p:nvPr>
        </p:nvPicPr>
        <p:blipFill>
          <a:blip r:embed="rId3" cstate="print"/>
          <a:stretch>
            <a:fillRect/>
          </a:stretch>
        </p:blipFill>
        <p:spPr>
          <a:xfrm>
            <a:off x="914400" y="1447800"/>
            <a:ext cx="3061229" cy="2971800"/>
          </a:xfrm>
        </p:spPr>
      </p:pic>
      <p:sp>
        <p:nvSpPr>
          <p:cNvPr id="15365" name="Text Box 1029"/>
          <p:cNvSpPr>
            <a:spLocks noGrp="1" noChangeArrowheads="1"/>
          </p:cNvSpPr>
          <p:nvPr>
            <p:ph sz="half" idx="2"/>
          </p:nvPr>
        </p:nvSpPr>
        <p:spPr>
          <a:xfrm>
            <a:off x="4648200" y="1371600"/>
            <a:ext cx="4038600" cy="4093428"/>
          </a:xfrm>
        </p:spPr>
        <p:txBody>
          <a:bodyPr>
            <a:spAutoFit/>
          </a:bodyPr>
          <a:lstStyle/>
          <a:p>
            <a:pPr indent="-347472">
              <a:spcBef>
                <a:spcPct val="50000"/>
              </a:spcBef>
              <a:defRPr/>
            </a:pPr>
            <a:r>
              <a:rPr lang="en-US" sz="2000" dirty="0" smtClean="0"/>
              <a:t>IATA – Represents, leads and serves the air industry</a:t>
            </a:r>
          </a:p>
          <a:p>
            <a:pPr indent="-347472">
              <a:spcBef>
                <a:spcPct val="50000"/>
              </a:spcBef>
              <a:defRPr/>
            </a:pPr>
            <a:r>
              <a:rPr lang="en-US" sz="2000" dirty="0" smtClean="0"/>
              <a:t>230 member airlines and air carriers (93% of intl. air traffic)</a:t>
            </a:r>
          </a:p>
          <a:p>
            <a:pPr indent="-347472">
              <a:spcBef>
                <a:spcPct val="50000"/>
              </a:spcBef>
              <a:defRPr/>
            </a:pPr>
            <a:r>
              <a:rPr lang="en-US" sz="2000" dirty="0" smtClean="0"/>
              <a:t>International standard – most air shipments will be inspected based on IATA requirements</a:t>
            </a:r>
          </a:p>
          <a:p>
            <a:pPr indent="-347472">
              <a:spcBef>
                <a:spcPct val="50000"/>
              </a:spcBef>
              <a:defRPr/>
            </a:pPr>
            <a:r>
              <a:rPr lang="en-US" sz="2000" u="sng" dirty="0" smtClean="0">
                <a:solidFill>
                  <a:srgbClr val="FF0000"/>
                </a:solidFill>
              </a:rPr>
              <a:t>Generally most restrictive</a:t>
            </a:r>
          </a:p>
          <a:p>
            <a:pPr indent="-347472">
              <a:spcBef>
                <a:spcPct val="50000"/>
              </a:spcBef>
              <a:defRPr/>
            </a:pPr>
            <a:r>
              <a:rPr lang="en-US" sz="2000" dirty="0" smtClean="0">
                <a:solidFill>
                  <a:srgbClr val="000000"/>
                </a:solidFill>
              </a:rPr>
              <a:t>Incorporates all ICAO/UN requirements and most national regulations</a:t>
            </a:r>
          </a:p>
        </p:txBody>
      </p:sp>
      <p:sp>
        <p:nvSpPr>
          <p:cNvPr id="20487" name="Slide Number Placeholder 3"/>
          <p:cNvSpPr>
            <a:spLocks noGrp="1"/>
          </p:cNvSpPr>
          <p:nvPr>
            <p:ph type="sldNum" sz="quarter" idx="12"/>
          </p:nvPr>
        </p:nvSpPr>
        <p:spPr>
          <a:noFill/>
        </p:spPr>
        <p:txBody>
          <a:bodyPr/>
          <a:lstStyle/>
          <a:p>
            <a:fld id="{6F365012-7871-4803-9D27-6B3259621A58}" type="slidenum">
              <a:rPr lang="en-US" smtClean="0">
                <a:latin typeface="Arial" pitchFamily="34" charset="0"/>
              </a:rPr>
              <a:pPr/>
              <a:t>6</a:t>
            </a:fld>
            <a:endParaRPr lang="en-US" smtClean="0">
              <a:latin typeface="Arial" pitchFamily="34" charset="0"/>
            </a:endParaRPr>
          </a:p>
        </p:txBody>
      </p:sp>
      <p:sp>
        <p:nvSpPr>
          <p:cNvPr id="7" name="Slide Number Placeholder 3"/>
          <p:cNvSpPr txBox="1">
            <a:spLocks/>
          </p:cNvSpPr>
          <p:nvPr/>
        </p:nvSpPr>
        <p:spPr>
          <a:xfrm>
            <a:off x="381000" y="6569075"/>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smtClean="0">
                <a:solidFill>
                  <a:srgbClr val="FFFFFF"/>
                </a:solidFill>
                <a:latin typeface="Arial"/>
                <a:cs typeface="Arial"/>
              </a:rPr>
              <a:t>Slide </a:t>
            </a:r>
            <a:fld id="{43D2EC11-8A9D-4AE6-96AD-543AE6033C24}" type="slidenum">
              <a:rPr lang="en-US" sz="1000" smtClean="0">
                <a:solidFill>
                  <a:srgbClr val="FFFFFF"/>
                </a:solidFill>
                <a:latin typeface="Arial"/>
                <a:cs typeface="Arial"/>
              </a:rPr>
              <a:pPr/>
              <a:t>6</a:t>
            </a:fld>
            <a:endParaRPr lang="en-US" sz="1000" dirty="0">
              <a:solidFill>
                <a:srgbClr val="FFFFFF"/>
              </a:solidFill>
              <a:latin typeface="Arial"/>
              <a:cs typeface="Arial"/>
            </a:endParaRPr>
          </a:p>
        </p:txBody>
      </p:sp>
      <p:sp>
        <p:nvSpPr>
          <p:cNvPr id="2" name="TextBox 1"/>
          <p:cNvSpPr txBox="1"/>
          <p:nvPr/>
        </p:nvSpPr>
        <p:spPr>
          <a:xfrm>
            <a:off x="381000" y="5181600"/>
            <a:ext cx="8229600" cy="646331"/>
          </a:xfrm>
          <a:prstGeom prst="rect">
            <a:avLst/>
          </a:prstGeom>
          <a:noFill/>
        </p:spPr>
        <p:txBody>
          <a:bodyPr wrap="square" rtlCol="0">
            <a:spAutoFit/>
          </a:bodyPr>
          <a:lstStyle/>
          <a:p>
            <a:r>
              <a:rPr lang="en-US" dirty="0" smtClean="0"/>
              <a:t>ICAO- International Civil Aviation  Organization</a:t>
            </a:r>
          </a:p>
          <a:p>
            <a:r>
              <a:rPr lang="en-US" dirty="0" smtClean="0"/>
              <a:t>IATA – International Air Transport Association</a:t>
            </a:r>
            <a:endParaRPr lang="en-GB" dirty="0"/>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smtClean="0"/>
              <a:t>Definitions from IATA</a:t>
            </a:r>
          </a:p>
        </p:txBody>
      </p:sp>
      <p:sp>
        <p:nvSpPr>
          <p:cNvPr id="26627" name="Rectangle 3"/>
          <p:cNvSpPr>
            <a:spLocks noGrp="1" noChangeArrowheads="1"/>
          </p:cNvSpPr>
          <p:nvPr>
            <p:ph idx="1"/>
          </p:nvPr>
        </p:nvSpPr>
        <p:spPr>
          <a:xfrm>
            <a:off x="457200" y="1447800"/>
            <a:ext cx="8058150" cy="4525963"/>
          </a:xfrm>
        </p:spPr>
        <p:txBody>
          <a:bodyPr>
            <a:normAutofit/>
          </a:bodyPr>
          <a:lstStyle/>
          <a:p>
            <a:pPr>
              <a:buNone/>
            </a:pPr>
            <a:r>
              <a:rPr lang="en-US" sz="2800" dirty="0" smtClean="0"/>
              <a:t>Dangerous Goods</a:t>
            </a:r>
          </a:p>
          <a:p>
            <a:pPr>
              <a:buNone/>
            </a:pPr>
            <a:endParaRPr lang="en-US" sz="2800" dirty="0" smtClean="0"/>
          </a:p>
          <a:p>
            <a:pPr lvl="1"/>
            <a:r>
              <a:rPr lang="en-US" sz="2800" dirty="0" smtClean="0"/>
              <a:t>Articles or substances which are capable of posing a risk to health, safety, property or the environment</a:t>
            </a:r>
          </a:p>
          <a:p>
            <a:pPr lvl="1"/>
            <a:endParaRPr lang="en-US" sz="2800" dirty="0" smtClean="0"/>
          </a:p>
          <a:p>
            <a:pPr lvl="1"/>
            <a:r>
              <a:rPr lang="en-US" sz="2800" dirty="0" smtClean="0"/>
              <a:t>Those goods which meet the criteria of one or more of the nine UN hazard classes</a:t>
            </a:r>
          </a:p>
        </p:txBody>
      </p:sp>
      <p:sp>
        <p:nvSpPr>
          <p:cNvPr id="7" name="Slide Number Placeholder 3"/>
          <p:cNvSpPr txBox="1">
            <a:spLocks/>
          </p:cNvSpPr>
          <p:nvPr/>
        </p:nvSpPr>
        <p:spPr>
          <a:xfrm>
            <a:off x="381000" y="6569075"/>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smtClean="0">
                <a:solidFill>
                  <a:srgbClr val="FFFFFF"/>
                </a:solidFill>
                <a:latin typeface="Arial"/>
                <a:cs typeface="Arial"/>
              </a:rPr>
              <a:t>Slide </a:t>
            </a:r>
            <a:fld id="{43D2EC11-8A9D-4AE6-96AD-543AE6033C24}" type="slidenum">
              <a:rPr lang="en-US" sz="1000" smtClean="0">
                <a:solidFill>
                  <a:srgbClr val="FFFFFF"/>
                </a:solidFill>
                <a:latin typeface="Arial"/>
                <a:cs typeface="Arial"/>
              </a:rPr>
              <a:pPr/>
              <a:t>7</a:t>
            </a:fld>
            <a:endParaRPr lang="en-US" sz="1000" dirty="0">
              <a:solidFill>
                <a:srgbClr val="FFFFFF"/>
              </a:solidFill>
              <a:latin typeface="Arial"/>
              <a:cs typeface="Aria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r>
              <a:rPr lang="en-US" dirty="0" smtClean="0">
                <a:ea typeface="ＭＳ Ｐゴシック" pitchFamily="34" charset="-128"/>
                <a:cs typeface="Arial" pitchFamily="34" charset="0"/>
              </a:rPr>
              <a:t>9 Classes of Dangerous Goods </a:t>
            </a:r>
          </a:p>
        </p:txBody>
      </p:sp>
      <p:sp>
        <p:nvSpPr>
          <p:cNvPr id="27651" name="Rectangle 3"/>
          <p:cNvSpPr>
            <a:spLocks noGrp="1" noChangeArrowheads="1"/>
          </p:cNvSpPr>
          <p:nvPr>
            <p:ph idx="1"/>
          </p:nvPr>
        </p:nvSpPr>
        <p:spPr/>
        <p:txBody>
          <a:bodyPr>
            <a:noAutofit/>
          </a:bodyPr>
          <a:lstStyle/>
          <a:p>
            <a:pPr>
              <a:buFontTx/>
              <a:buNone/>
            </a:pPr>
            <a:r>
              <a:rPr lang="en-US" sz="2400" dirty="0" smtClean="0">
                <a:solidFill>
                  <a:srgbClr val="354595"/>
                </a:solidFill>
                <a:ea typeface="ＭＳ Ｐゴシック" pitchFamily="34" charset="-128"/>
                <a:cs typeface="Arial" pitchFamily="34" charset="0"/>
              </a:rPr>
              <a:t>Class 1  </a:t>
            </a:r>
            <a:r>
              <a:rPr lang="en-US" sz="2400" dirty="0" smtClean="0">
                <a:solidFill>
                  <a:srgbClr val="000000"/>
                </a:solidFill>
                <a:ea typeface="ＭＳ Ｐゴシック" pitchFamily="34" charset="-128"/>
                <a:cs typeface="Arial" pitchFamily="34" charset="0"/>
              </a:rPr>
              <a:t>Explosives</a:t>
            </a:r>
          </a:p>
          <a:p>
            <a:pPr>
              <a:buFontTx/>
              <a:buNone/>
            </a:pPr>
            <a:r>
              <a:rPr lang="en-US" sz="2400" dirty="0" smtClean="0">
                <a:solidFill>
                  <a:srgbClr val="354595"/>
                </a:solidFill>
                <a:ea typeface="ＭＳ Ｐゴシック" pitchFamily="34" charset="-128"/>
                <a:cs typeface="Arial" pitchFamily="34" charset="0"/>
              </a:rPr>
              <a:t>Class 2  </a:t>
            </a:r>
            <a:r>
              <a:rPr lang="en-US" sz="2400" dirty="0" smtClean="0">
                <a:solidFill>
                  <a:srgbClr val="000000"/>
                </a:solidFill>
                <a:ea typeface="ＭＳ Ｐゴシック" pitchFamily="34" charset="-128"/>
                <a:cs typeface="Arial" pitchFamily="34" charset="0"/>
              </a:rPr>
              <a:t>Gases</a:t>
            </a:r>
          </a:p>
          <a:p>
            <a:pPr>
              <a:buFontTx/>
              <a:buNone/>
            </a:pPr>
            <a:r>
              <a:rPr lang="en-US" sz="2400" dirty="0" smtClean="0">
                <a:solidFill>
                  <a:srgbClr val="354595"/>
                </a:solidFill>
                <a:ea typeface="ＭＳ Ｐゴシック" pitchFamily="34" charset="-128"/>
                <a:cs typeface="Arial" pitchFamily="34" charset="0"/>
              </a:rPr>
              <a:t>Class 3  </a:t>
            </a:r>
            <a:r>
              <a:rPr lang="en-US" sz="2400" dirty="0" smtClean="0">
                <a:solidFill>
                  <a:srgbClr val="000000"/>
                </a:solidFill>
                <a:ea typeface="ＭＳ Ｐゴシック" pitchFamily="34" charset="-128"/>
                <a:cs typeface="Arial" pitchFamily="34" charset="0"/>
              </a:rPr>
              <a:t>Flammable Liquids</a:t>
            </a:r>
          </a:p>
          <a:p>
            <a:pPr>
              <a:buFontTx/>
              <a:buNone/>
            </a:pPr>
            <a:r>
              <a:rPr lang="en-US" sz="2400" dirty="0" smtClean="0">
                <a:solidFill>
                  <a:srgbClr val="354595"/>
                </a:solidFill>
                <a:ea typeface="ＭＳ Ｐゴシック" pitchFamily="34" charset="-128"/>
                <a:cs typeface="Arial" pitchFamily="34" charset="0"/>
              </a:rPr>
              <a:t>Class 4  </a:t>
            </a:r>
            <a:r>
              <a:rPr lang="en-US" sz="2400" dirty="0" smtClean="0">
                <a:solidFill>
                  <a:srgbClr val="000000"/>
                </a:solidFill>
                <a:ea typeface="ＭＳ Ｐゴシック" pitchFamily="34" charset="-128"/>
                <a:cs typeface="Arial" pitchFamily="34" charset="0"/>
              </a:rPr>
              <a:t>Flammable Solids</a:t>
            </a:r>
          </a:p>
          <a:p>
            <a:pPr>
              <a:buFontTx/>
              <a:buNone/>
            </a:pPr>
            <a:r>
              <a:rPr lang="en-US" sz="2400" dirty="0" smtClean="0">
                <a:solidFill>
                  <a:srgbClr val="354595"/>
                </a:solidFill>
                <a:ea typeface="ＭＳ Ｐゴシック" pitchFamily="34" charset="-128"/>
                <a:cs typeface="Arial" pitchFamily="34" charset="0"/>
              </a:rPr>
              <a:t>Class 5  </a:t>
            </a:r>
            <a:r>
              <a:rPr lang="en-US" sz="2400" dirty="0" smtClean="0">
                <a:solidFill>
                  <a:srgbClr val="000000"/>
                </a:solidFill>
                <a:ea typeface="ＭＳ Ｐゴシック" pitchFamily="34" charset="-128"/>
                <a:cs typeface="Arial" pitchFamily="34" charset="0"/>
              </a:rPr>
              <a:t>Oxidizing substances and Organic Peroxide</a:t>
            </a:r>
          </a:p>
          <a:p>
            <a:pPr>
              <a:buFontTx/>
              <a:buNone/>
            </a:pPr>
            <a:r>
              <a:rPr lang="en-US" sz="2400" dirty="0" smtClean="0">
                <a:solidFill>
                  <a:srgbClr val="FF0000"/>
                </a:solidFill>
                <a:ea typeface="ＭＳ Ｐゴシック" pitchFamily="34" charset="-128"/>
                <a:cs typeface="Arial" pitchFamily="34" charset="0"/>
              </a:rPr>
              <a:t>Class 6  </a:t>
            </a:r>
            <a:r>
              <a:rPr lang="en-US" sz="2400" dirty="0" smtClean="0">
                <a:solidFill>
                  <a:srgbClr val="000000"/>
                </a:solidFill>
                <a:ea typeface="ＭＳ Ｐゴシック" pitchFamily="34" charset="-128"/>
                <a:cs typeface="Arial" pitchFamily="34" charset="0"/>
              </a:rPr>
              <a:t>Substances affecting health</a:t>
            </a:r>
          </a:p>
          <a:p>
            <a:pPr>
              <a:buFontTx/>
              <a:buNone/>
            </a:pPr>
            <a:r>
              <a:rPr lang="en-US" sz="2400" dirty="0" smtClean="0">
                <a:solidFill>
                  <a:srgbClr val="354595"/>
                </a:solidFill>
                <a:ea typeface="ＭＳ Ｐゴシック" pitchFamily="34" charset="-128"/>
                <a:cs typeface="Arial" pitchFamily="34" charset="0"/>
              </a:rPr>
              <a:t>Class 7  </a:t>
            </a:r>
            <a:r>
              <a:rPr lang="en-US" sz="2400" dirty="0" smtClean="0">
                <a:solidFill>
                  <a:srgbClr val="000000"/>
                </a:solidFill>
                <a:ea typeface="ＭＳ Ｐゴシック" pitchFamily="34" charset="-128"/>
                <a:cs typeface="Arial" pitchFamily="34" charset="0"/>
              </a:rPr>
              <a:t>Radioactive Material</a:t>
            </a:r>
          </a:p>
          <a:p>
            <a:pPr>
              <a:buFontTx/>
              <a:buNone/>
            </a:pPr>
            <a:r>
              <a:rPr lang="en-US" sz="2400" dirty="0" smtClean="0">
                <a:solidFill>
                  <a:srgbClr val="354595"/>
                </a:solidFill>
                <a:ea typeface="ＭＳ Ｐゴシック" pitchFamily="34" charset="-128"/>
                <a:cs typeface="Arial" pitchFamily="34" charset="0"/>
              </a:rPr>
              <a:t>Class 8  </a:t>
            </a:r>
            <a:r>
              <a:rPr lang="en-US" sz="2400" dirty="0" smtClean="0">
                <a:solidFill>
                  <a:srgbClr val="000000"/>
                </a:solidFill>
                <a:ea typeface="ＭＳ Ｐゴシック" pitchFamily="34" charset="-128"/>
                <a:cs typeface="Arial" pitchFamily="34" charset="0"/>
              </a:rPr>
              <a:t>Corrosives</a:t>
            </a:r>
          </a:p>
          <a:p>
            <a:pPr>
              <a:buFontTx/>
              <a:buNone/>
            </a:pPr>
            <a:r>
              <a:rPr lang="en-US" sz="2400" dirty="0" smtClean="0">
                <a:solidFill>
                  <a:srgbClr val="354595"/>
                </a:solidFill>
                <a:ea typeface="ＭＳ Ｐゴシック" pitchFamily="34" charset="-128"/>
                <a:cs typeface="Arial" pitchFamily="34" charset="0"/>
              </a:rPr>
              <a:t>Class 9  </a:t>
            </a:r>
            <a:r>
              <a:rPr lang="en-US" sz="2400" dirty="0" smtClean="0">
                <a:ea typeface="ＭＳ Ｐゴシック" pitchFamily="34" charset="-128"/>
                <a:cs typeface="Arial" pitchFamily="34" charset="0"/>
              </a:rPr>
              <a:t>Miscellaneous Dangerous Goods</a:t>
            </a:r>
          </a:p>
        </p:txBody>
      </p:sp>
      <p:sp>
        <p:nvSpPr>
          <p:cNvPr id="15" name="Left Brace 14"/>
          <p:cNvSpPr/>
          <p:nvPr/>
        </p:nvSpPr>
        <p:spPr bwMode="auto">
          <a:xfrm>
            <a:off x="5288280" y="3848100"/>
            <a:ext cx="320040" cy="609600"/>
          </a:xfrm>
          <a:prstGeom prst="leftBrace">
            <a:avLst>
              <a:gd name="adj1" fmla="val 12920"/>
              <a:gd name="adj2" fmla="val 25229"/>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bg1"/>
              </a:solidFill>
              <a:effectLst/>
              <a:latin typeface="Arial" charset="0"/>
            </a:endParaRPr>
          </a:p>
        </p:txBody>
      </p:sp>
      <p:sp>
        <p:nvSpPr>
          <p:cNvPr id="16" name="TextBox 15"/>
          <p:cNvSpPr txBox="1"/>
          <p:nvPr/>
        </p:nvSpPr>
        <p:spPr>
          <a:xfrm>
            <a:off x="5463540" y="3810000"/>
            <a:ext cx="3497580" cy="707886"/>
          </a:xfrm>
          <a:prstGeom prst="rect">
            <a:avLst/>
          </a:prstGeom>
          <a:noFill/>
        </p:spPr>
        <p:txBody>
          <a:bodyPr wrap="square" rtlCol="0">
            <a:spAutoFit/>
          </a:bodyPr>
          <a:lstStyle/>
          <a:p>
            <a:pPr algn="l"/>
            <a:r>
              <a:rPr lang="en-US" sz="2000" dirty="0" smtClean="0">
                <a:ea typeface="ＭＳ Ｐゴシック" pitchFamily="34" charset="-128"/>
                <a:cs typeface="Arial" pitchFamily="34" charset="0"/>
              </a:rPr>
              <a:t>6.1 Toxic Substances and</a:t>
            </a:r>
          </a:p>
          <a:p>
            <a:pPr algn="l"/>
            <a:r>
              <a:rPr lang="en-US" sz="2000" b="1" dirty="0" smtClean="0">
                <a:solidFill>
                  <a:srgbClr val="FF0000"/>
                </a:solidFill>
                <a:ea typeface="ＭＳ Ｐゴシック" pitchFamily="34" charset="-128"/>
                <a:cs typeface="Arial" pitchFamily="34" charset="0"/>
              </a:rPr>
              <a:t>6.2 Infectious Substances</a:t>
            </a:r>
            <a:endParaRPr lang="en-US" sz="2000" b="1" dirty="0">
              <a:solidFill>
                <a:srgbClr val="FF0000"/>
              </a:solidFill>
            </a:endParaRPr>
          </a:p>
        </p:txBody>
      </p:sp>
      <p:sp>
        <p:nvSpPr>
          <p:cNvPr id="18" name="Slide Number Placeholder 3"/>
          <p:cNvSpPr txBox="1">
            <a:spLocks/>
          </p:cNvSpPr>
          <p:nvPr/>
        </p:nvSpPr>
        <p:spPr>
          <a:xfrm>
            <a:off x="381000" y="6569075"/>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smtClean="0">
                <a:solidFill>
                  <a:srgbClr val="FFFFFF"/>
                </a:solidFill>
                <a:latin typeface="Arial"/>
                <a:cs typeface="Arial"/>
              </a:rPr>
              <a:t>Slide </a:t>
            </a:r>
            <a:fld id="{43D2EC11-8A9D-4AE6-96AD-543AE6033C24}" type="slidenum">
              <a:rPr lang="en-US" sz="1000" smtClean="0">
                <a:solidFill>
                  <a:srgbClr val="FFFFFF"/>
                </a:solidFill>
                <a:latin typeface="Arial"/>
                <a:cs typeface="Arial"/>
              </a:rPr>
              <a:pPr/>
              <a:t>8</a:t>
            </a:fld>
            <a:endParaRPr lang="en-US" sz="1000" dirty="0">
              <a:solidFill>
                <a:srgbClr val="FFFFFF"/>
              </a:solidFill>
              <a:latin typeface="Arial"/>
              <a:cs typeface="Arial"/>
            </a:endParaRPr>
          </a:p>
        </p:txBody>
      </p:sp>
      <p:pic>
        <p:nvPicPr>
          <p:cNvPr id="19" name="Picture 18" descr="C:\Users\kefreel\AppData\Local\Microsoft\Windows\Temporary Internet Files\Content.IE5\9Q9HR3RY\MC900351896[1].wmf"/>
          <p:cNvPicPr/>
          <p:nvPr/>
        </p:nvPicPr>
        <p:blipFill rotWithShape="1">
          <a:blip r:embed="rId3" cstate="print">
            <a:extLst>
              <a:ext uri="{28A0092B-C50C-407E-A947-70E740481C1C}">
                <a14:useLocalDpi xmlns:a14="http://schemas.microsoft.com/office/drawing/2010/main" val="0"/>
              </a:ext>
            </a:extLst>
          </a:blip>
          <a:srcRect l="25973"/>
          <a:stretch/>
        </p:blipFill>
        <p:spPr bwMode="auto">
          <a:xfrm>
            <a:off x="95272" y="6569075"/>
            <a:ext cx="242596" cy="219269"/>
          </a:xfrm>
          <a:prstGeom prst="rect">
            <a:avLst/>
          </a:prstGeom>
          <a:noFill/>
          <a:ln>
            <a:noFill/>
          </a:ln>
          <a:extLst>
            <a:ext uri="{53640926-AAD7-44D8-BBD7-CCE9431645EC}">
              <a14:shadowObscured xmlns:a14="http://schemas.microsoft.com/office/drawing/2010/main"/>
            </a:ext>
          </a:extLst>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2819400" y="-101601"/>
            <a:ext cx="6324600" cy="1143000"/>
          </a:xfrm>
        </p:spPr>
        <p:txBody>
          <a:bodyPr>
            <a:noAutofit/>
          </a:bodyPr>
          <a:lstStyle/>
          <a:p>
            <a:r>
              <a:rPr lang="en-US" dirty="0" smtClean="0">
                <a:ea typeface="ＭＳ Ｐゴシック" pitchFamily="34" charset="-128"/>
                <a:cs typeface="Arial" pitchFamily="34" charset="0"/>
              </a:rPr>
              <a:t>Definitions: Infectious Substance</a:t>
            </a:r>
          </a:p>
        </p:txBody>
      </p:sp>
      <p:sp>
        <p:nvSpPr>
          <p:cNvPr id="28675" name="Content Placeholder 6"/>
          <p:cNvSpPr>
            <a:spLocks noGrp="1"/>
          </p:cNvSpPr>
          <p:nvPr>
            <p:ph idx="1"/>
          </p:nvPr>
        </p:nvSpPr>
        <p:spPr>
          <a:xfrm>
            <a:off x="457200" y="1905000"/>
            <a:ext cx="4572000" cy="3200400"/>
          </a:xfrm>
        </p:spPr>
        <p:txBody>
          <a:bodyPr>
            <a:noAutofit/>
          </a:bodyPr>
          <a:lstStyle/>
          <a:p>
            <a:r>
              <a:rPr kumimoji="1" lang="en-US" sz="3200" dirty="0" smtClean="0">
                <a:solidFill>
                  <a:srgbClr val="FF0000"/>
                </a:solidFill>
                <a:effectLst>
                  <a:outerShdw blurRad="38100" dist="38100" dir="2700000" algn="tl">
                    <a:srgbClr val="000000">
                      <a:alpha val="43137"/>
                    </a:srgbClr>
                  </a:outerShdw>
                </a:effectLst>
              </a:rPr>
              <a:t>Infectious substances </a:t>
            </a:r>
            <a:r>
              <a:rPr kumimoji="1" lang="en-US" sz="3200" dirty="0" smtClean="0"/>
              <a:t>are substances which are </a:t>
            </a:r>
            <a:r>
              <a:rPr kumimoji="1" lang="en-US" sz="3200" u="sng" dirty="0" smtClean="0">
                <a:solidFill>
                  <a:srgbClr val="354595"/>
                </a:solidFill>
              </a:rPr>
              <a:t>known</a:t>
            </a:r>
            <a:r>
              <a:rPr kumimoji="1" lang="en-US" sz="3200" dirty="0" smtClean="0"/>
              <a:t> or are </a:t>
            </a:r>
            <a:r>
              <a:rPr kumimoji="1" lang="en-US" sz="3200" u="sng" dirty="0" smtClean="0">
                <a:solidFill>
                  <a:srgbClr val="354595"/>
                </a:solidFill>
              </a:rPr>
              <a:t>reasonably expected </a:t>
            </a:r>
            <a:r>
              <a:rPr kumimoji="1" lang="en-US" sz="3200" dirty="0" smtClean="0"/>
              <a:t>to contain human or animal pathogens. </a:t>
            </a:r>
          </a:p>
        </p:txBody>
      </p:sp>
      <p:pic>
        <p:nvPicPr>
          <p:cNvPr id="9" name="Content Placeholder 8" descr="culture.jpg"/>
          <p:cNvPicPr>
            <a:picLocks noGrp="1" noChangeAspect="1"/>
          </p:cNvPicPr>
          <p:nvPr>
            <p:ph sz="half" idx="4294967295"/>
          </p:nvPr>
        </p:nvPicPr>
        <p:blipFill>
          <a:blip r:embed="rId3" cstate="print"/>
          <a:stretch>
            <a:fillRect/>
          </a:stretch>
        </p:blipFill>
        <p:spPr>
          <a:xfrm>
            <a:off x="5380038" y="2057400"/>
            <a:ext cx="3763962" cy="2514600"/>
          </a:xfrm>
          <a:effectLst>
            <a:outerShdw blurRad="292100" dist="139700" dir="2700000" algn="tl" rotWithShape="0">
              <a:srgbClr val="333333">
                <a:alpha val="65000"/>
              </a:srgbClr>
            </a:outerShdw>
          </a:effectLst>
        </p:spPr>
      </p:pic>
      <p:sp>
        <p:nvSpPr>
          <p:cNvPr id="6" name="Slide Number Placeholder 3"/>
          <p:cNvSpPr txBox="1">
            <a:spLocks/>
          </p:cNvSpPr>
          <p:nvPr/>
        </p:nvSpPr>
        <p:spPr>
          <a:xfrm>
            <a:off x="381000" y="6569075"/>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smtClean="0">
                <a:solidFill>
                  <a:srgbClr val="FFFFFF"/>
                </a:solidFill>
                <a:latin typeface="Arial"/>
                <a:cs typeface="Arial"/>
              </a:rPr>
              <a:t>Slide </a:t>
            </a:r>
            <a:fld id="{43D2EC11-8A9D-4AE6-96AD-543AE6033C24}" type="slidenum">
              <a:rPr lang="en-US" sz="1000" smtClean="0">
                <a:solidFill>
                  <a:srgbClr val="FFFFFF"/>
                </a:solidFill>
                <a:latin typeface="Arial"/>
                <a:cs typeface="Arial"/>
              </a:rPr>
              <a:pPr/>
              <a:t>9</a:t>
            </a:fld>
            <a:endParaRPr lang="en-US" sz="1000" dirty="0">
              <a:solidFill>
                <a:srgbClr val="FFFFFF"/>
              </a:solidFill>
              <a:latin typeface="Arial"/>
              <a:cs typeface="Arial"/>
            </a:endParaRPr>
          </a:p>
        </p:txBody>
      </p:sp>
    </p:spTree>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SUB TOPIC" val="Engineering Controls: Packaging, Marking, Labeling &amp; Documentation"/>
</p:tagLst>
</file>

<file path=ppt/tags/tag2.xml><?xml version="1.0" encoding="utf-8"?>
<p:tagLst xmlns:a="http://schemas.openxmlformats.org/drawingml/2006/main" xmlns:r="http://schemas.openxmlformats.org/officeDocument/2006/relationships" xmlns:p="http://schemas.openxmlformats.org/presentationml/2006/main">
  <p:tag name="SUB TOPIC" val="Engineering Controls: Packaging, Marking, Labeling &amp; Documentation"/>
</p:tagLst>
</file>

<file path=ppt/tags/tag3.xml><?xml version="1.0" encoding="utf-8"?>
<p:tagLst xmlns:a="http://schemas.openxmlformats.org/drawingml/2006/main" xmlns:r="http://schemas.openxmlformats.org/officeDocument/2006/relationships" xmlns:p="http://schemas.openxmlformats.org/presentationml/2006/main">
  <p:tag name="SUB TOPIC" val="Final Thoughts &amp; Examination"/>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81416760-5741-49b7-a127-697575f066b4"/>
    <TaxKeywordTaxHTField xmlns="81416760-5741-49b7-a127-697575f066b4">
      <Terms xmlns="http://schemas.microsoft.com/office/infopath/2007/PartnerControls"/>
    </TaxKeywordTaxHTField>
    <_dlc_DocId xmlns="81416760-5741-49b7-a127-697575f066b4">GBRMC-3-996</_dlc_DocId>
    <_dlc_DocIdUrl xmlns="81416760-5741-49b7-a127-697575f066b4">
      <Url>https://collaborate.sandia.gov/sites/GBRMCNet/_layouts/DocIdRedir.aspx?ID=GBRMC-3-996</Url>
      <Description>GBRMC-3-996</Description>
    </_dlc_DocIdUrl>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6F5330D7588464B88FCE02DB9EE0713" ma:contentTypeVersion="5" ma:contentTypeDescription="Create a new document." ma:contentTypeScope="" ma:versionID="31a53bebffcfad336016ba3680e32652">
  <xsd:schema xmlns:xsd="http://www.w3.org/2001/XMLSchema" xmlns:xs="http://www.w3.org/2001/XMLSchema" xmlns:p="http://schemas.microsoft.com/office/2006/metadata/properties" xmlns:ns2="81416760-5741-49b7-a127-697575f066b4" targetNamespace="http://schemas.microsoft.com/office/2006/metadata/properties" ma:root="true" ma:fieldsID="38949d8e8403dc4a196a36ef97cd4144" ns2:_="">
    <xsd:import namespace="81416760-5741-49b7-a127-697575f066b4"/>
    <xsd:element name="properties">
      <xsd:complexType>
        <xsd:sequence>
          <xsd:element name="documentManagement">
            <xsd:complexType>
              <xsd:all>
                <xsd:element ref="ns2:_dlc_DocId" minOccurs="0"/>
                <xsd:element ref="ns2:_dlc_DocIdUrl" minOccurs="0"/>
                <xsd:element ref="ns2:_dlc_DocIdPersistId" minOccurs="0"/>
                <xsd:element ref="ns2:TaxKeywordTaxHTField"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416760-5741-49b7-a127-697575f066b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TaxKeywordTaxHTField" ma:index="12" nillable="true" ma:taxonomy="true" ma:internalName="TaxKeywordTaxHTField" ma:taxonomyFieldName="TaxKeyword" ma:displayName="Enterprise Keywords" ma:fieldId="{23f27201-bee3-471e-b2e7-b64fd8b7ca38}" ma:taxonomyMulti="true" ma:sspId="2c20b1aa-895a-4d56-be7f-83e2b09bed93" ma:termSetId="00000000-0000-0000-0000-000000000000" ma:anchorId="00000000-0000-0000-0000-000000000000" ma:open="true" ma:isKeyword="true">
      <xsd:complexType>
        <xsd:sequence>
          <xsd:element ref="pc:Terms" minOccurs="0" maxOccurs="1"/>
        </xsd:sequence>
      </xsd:complexType>
    </xsd:element>
    <xsd:element name="TaxCatchAll" ma:index="13" nillable="true" ma:displayName="Taxonomy Catch All Column" ma:hidden="true" ma:list="{36c0f244-c3a7-4711-90ed-9bd070e13732}" ma:internalName="TaxCatchAll" ma:showField="CatchAllData" ma:web="81416760-5741-49b7-a127-697575f066b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A3AD310-40E1-4000-9F7E-3DA9128FA950}">
  <ds:schemaRefs>
    <ds:schemaRef ds:uri="http://purl.org/dc/terms/"/>
    <ds:schemaRef ds:uri="http://schemas.microsoft.com/office/infopath/2007/PartnerControls"/>
    <ds:schemaRef ds:uri="http://purl.org/dc/dcmitype/"/>
    <ds:schemaRef ds:uri="http://purl.org/dc/elements/1.1/"/>
    <ds:schemaRef ds:uri="http://www.w3.org/XML/1998/namespace"/>
    <ds:schemaRef ds:uri="http://schemas.microsoft.com/office/2006/documentManagement/types"/>
    <ds:schemaRef ds:uri="http://schemas.openxmlformats.org/package/2006/metadata/core-properties"/>
    <ds:schemaRef ds:uri="81416760-5741-49b7-a127-697575f066b4"/>
    <ds:schemaRef ds:uri="http://schemas.microsoft.com/office/2006/metadata/properties"/>
  </ds:schemaRefs>
</ds:datastoreItem>
</file>

<file path=customXml/itemProps2.xml><?xml version="1.0" encoding="utf-8"?>
<ds:datastoreItem xmlns:ds="http://schemas.openxmlformats.org/officeDocument/2006/customXml" ds:itemID="{E5EABE11-E488-4345-BD32-7343AA8CDA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416760-5741-49b7-a127-697575f066b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788ABA3-BBCB-4C05-83A2-15A64F02387E}">
  <ds:schemaRefs>
    <ds:schemaRef ds:uri="http://schemas.microsoft.com/sharepoint/events"/>
  </ds:schemaRefs>
</ds:datastoreItem>
</file>

<file path=customXml/itemProps4.xml><?xml version="1.0" encoding="utf-8"?>
<ds:datastoreItem xmlns:ds="http://schemas.openxmlformats.org/officeDocument/2006/customXml" ds:itemID="{4D9BCE02-8953-4BBD-828D-8F2EAB4F6D6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3302</TotalTime>
  <Words>4336</Words>
  <Application>Microsoft Office PowerPoint</Application>
  <PresentationFormat>On-screen Show (4:3)</PresentationFormat>
  <Paragraphs>795</Paragraphs>
  <Slides>55</Slides>
  <Notes>51</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55</vt:i4>
      </vt:variant>
    </vt:vector>
  </HeadingPairs>
  <TitlesOfParts>
    <vt:vector size="58" baseType="lpstr">
      <vt:lpstr>Office Theme</vt:lpstr>
      <vt:lpstr>Acrobat Document</vt:lpstr>
      <vt:lpstr>Document</vt:lpstr>
      <vt:lpstr>Shipping Infectious Substances &amp; Biological Specimens</vt:lpstr>
      <vt:lpstr>Learning outcomes </vt:lpstr>
      <vt:lpstr>Content:</vt:lpstr>
      <vt:lpstr>Infectious Substance Transport</vt:lpstr>
      <vt:lpstr>Shipping &amp; Transport Regulations</vt:lpstr>
      <vt:lpstr>IATA Dangerous Goods Regulations</vt:lpstr>
      <vt:lpstr>Definitions from IATA</vt:lpstr>
      <vt:lpstr>9 Classes of Dangerous Goods </vt:lpstr>
      <vt:lpstr>Definitions: Infectious Substance</vt:lpstr>
      <vt:lpstr>Definitions: Cultures</vt:lpstr>
      <vt:lpstr>Definitions: Patient Specimens</vt:lpstr>
      <vt:lpstr>Definitions: Category A</vt:lpstr>
      <vt:lpstr>Definitions: Category B</vt:lpstr>
      <vt:lpstr>Examples: Category A Infectious Substances</vt:lpstr>
      <vt:lpstr>Definitions: Exempt Patient Specimens</vt:lpstr>
      <vt:lpstr>Anthrax Bioterrorism Scenario</vt:lpstr>
      <vt:lpstr>Anthrax Bioterrorism Scenario</vt:lpstr>
      <vt:lpstr>Anthrax Bioterrorism Scenario</vt:lpstr>
      <vt:lpstr>HIV Scenario</vt:lpstr>
      <vt:lpstr>Gonorrhea Scenario</vt:lpstr>
      <vt:lpstr>Definitions</vt:lpstr>
      <vt:lpstr>Proper Shipping Names &amp; UN ID Numbers</vt:lpstr>
      <vt:lpstr>Examples of Proper Shipping Names</vt:lpstr>
      <vt:lpstr>Mitigation Control Measures</vt:lpstr>
      <vt:lpstr>How we mitigate the risks associated with Shipping </vt:lpstr>
      <vt:lpstr>Principles of Packaging</vt:lpstr>
      <vt:lpstr>Overview of Packaging</vt:lpstr>
      <vt:lpstr>Category A Packaging: IATA PI 620</vt:lpstr>
      <vt:lpstr>Category A Packaging</vt:lpstr>
      <vt:lpstr>Category B Packaging: IATA PI 650</vt:lpstr>
      <vt:lpstr>Category B Packaging</vt:lpstr>
      <vt:lpstr>Before a specimen is considered “Exempt”</vt:lpstr>
      <vt:lpstr>Marking &amp; Labeling Overview</vt:lpstr>
      <vt:lpstr>Marking &amp; Labeling </vt:lpstr>
      <vt:lpstr>Proper Shipping Names and UN ID Numbers</vt:lpstr>
      <vt:lpstr>Shipping with Overpacks</vt:lpstr>
      <vt:lpstr>Required Documentation</vt:lpstr>
      <vt:lpstr>Shipper’s Declaration</vt:lpstr>
      <vt:lpstr>PowerPoint Presentation</vt:lpstr>
      <vt:lpstr>Completing the Shipper’s Declaration </vt:lpstr>
      <vt:lpstr>PowerPoint Presentation</vt:lpstr>
      <vt:lpstr>PowerPoint Presentation</vt:lpstr>
      <vt:lpstr>Material Transfer Agreement (MTA)</vt:lpstr>
      <vt:lpstr>Import, Export, and Biosecurity Regulations</vt:lpstr>
      <vt:lpstr>What Requires an Import Permit into the US?</vt:lpstr>
      <vt:lpstr>For All Shipments, Consider:</vt:lpstr>
      <vt:lpstr>State and Operator Variations</vt:lpstr>
      <vt:lpstr>Training Requirements</vt:lpstr>
      <vt:lpstr>Security Requirements</vt:lpstr>
      <vt:lpstr>Elements of Program Management</vt:lpstr>
      <vt:lpstr>Who is Going to Transport it?</vt:lpstr>
      <vt:lpstr>Facility Responsibilities in Shipping</vt:lpstr>
      <vt:lpstr>Facility Responsibilities in Shipping</vt:lpstr>
      <vt:lpstr>Program Management</vt:lpstr>
      <vt:lpstr>Key messages</vt:lpstr>
    </vt:vector>
  </TitlesOfParts>
  <Company>Sandia National Laboratories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Patricia</dc:creator>
  <cp:lastModifiedBy>hp</cp:lastModifiedBy>
  <cp:revision>167</cp:revision>
  <dcterms:created xsi:type="dcterms:W3CDTF">2010-11-19T14:11:28Z</dcterms:created>
  <dcterms:modified xsi:type="dcterms:W3CDTF">2017-07-14T09:04:48Z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0x01010026F5330D7588464B88FCE02DB9EE0713</vt:lpwstr>
  </property>
  <property fmtid="{D5CDD505-2E9C-101B-9397-08002B2CF9AE}" pid="3" name="_dlc_DocIdItemGuid">
    <vt:lpwstr>e117d494-5344-47a5-92be-bb686534924f</vt:lpwstr>
  </property>
</Properties>
</file>